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svg" ContentType="image/svg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Masters/slideMaster2.xml" ContentType="application/vnd.openxmlformats-officedocument.presentationml.slideMaster+xml"/>
  <Override PartName="/ppt/slideMasters/theme/theme3.xml" ContentType="application/vnd.openxmlformats-officedocument.theme+xml"/>
  <Override PartName="/ppt/slideMasters/slideMaster3.xml" ContentType="application/vnd.openxmlformats-officedocument.presentationml.slideMaster+xml"/>
  <Override PartName="/ppt/slideMasters/theme/theme4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5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61c59d43feb44b5b" /><Relationship Type="http://schemas.openxmlformats.org/officeDocument/2006/relationships/extended-properties" Target="/docProps/app.xml" Id="Rebdd761404ec4b80" /><Relationship Type="http://schemas.openxmlformats.org/officeDocument/2006/relationships/officeDocument" Target="/ppt/presentation.xml" Id="R86e30e93dedd4588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2c483f5a4d284525"/>
    <p:sldMasterId xmlns:r="http://schemas.openxmlformats.org/officeDocument/2006/relationships" id="2147483650" r:id="R2480c0882e824b68"/>
    <p:sldMasterId xmlns:r="http://schemas.openxmlformats.org/officeDocument/2006/relationships" id="2147483653" r:id="R16b9436716f74f34"/>
  </p:sldMasterIdLst>
  <p:notesMasterIdLst>
    <p:notesMasterId xmlns:r="http://schemas.openxmlformats.org/officeDocument/2006/relationships" r:id="Rc257968c12c04d16"/>
  </p:notesMasterIdLst>
  <p:sldIdLst>
    <p:sldId xmlns:r="http://schemas.openxmlformats.org/officeDocument/2006/relationships" id="256" r:id="R1e18eb9e3afb4850"/>
    <p:sldId xmlns:r="http://schemas.openxmlformats.org/officeDocument/2006/relationships" id="257" r:id="R4aee774294c24eac"/>
    <p:sldId xmlns:r="http://schemas.openxmlformats.org/officeDocument/2006/relationships" id="258" r:id="R950eeccc47bd41c1"/>
    <p:sldId xmlns:r="http://schemas.openxmlformats.org/officeDocument/2006/relationships" id="259" r:id="Rcc113489abbd411c"/>
    <p:sldId xmlns:r="http://schemas.openxmlformats.org/officeDocument/2006/relationships" id="260" r:id="Ra0d9fb3bcf9a45c6"/>
    <p:sldId xmlns:r="http://schemas.openxmlformats.org/officeDocument/2006/relationships" id="261" r:id="Ree6a1f45a210445b"/>
    <p:sldId xmlns:r="http://schemas.openxmlformats.org/officeDocument/2006/relationships" id="262" r:id="Rd4e5ca606b4a47ed"/>
    <p:sldId xmlns:r="http://schemas.openxmlformats.org/officeDocument/2006/relationships" id="263" r:id="Ra060f9732d7d4010"/>
  </p:sldIdLst>
  <p:sldSz cx="12192000" cy="6858000"/>
  <p:notesSz cx="6858000" cy="9144000"/>
  <p:defaultTextStyle>
    <a:defPPr xmlns:a="http://schemas.openxmlformats.org/drawingml/2006/main">
      <a:defRPr lang="en-US"/>
    </a:defPPr>
    <a:lvl1pPr xmlns:a="http://schemas.openxmlformats.org/drawingml/2006/main" marL="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1pPr>
    <a:lvl2pPr xmlns:a="http://schemas.openxmlformats.org/drawingml/2006/main" marL="457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2pPr>
    <a:lvl3pPr xmlns:a="http://schemas.openxmlformats.org/drawingml/2006/main" marL="914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3pPr>
    <a:lvl4pPr xmlns:a="http://schemas.openxmlformats.org/drawingml/2006/main" marL="1371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4pPr>
    <a:lvl5pPr xmlns:a="http://schemas.openxmlformats.org/drawingml/2006/main" marL="18288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5pPr>
    <a:lvl6pPr xmlns:a="http://schemas.openxmlformats.org/drawingml/2006/main" marL="22860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6pPr>
    <a:lvl7pPr xmlns:a="http://schemas.openxmlformats.org/drawingml/2006/main" marL="2743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7pPr>
    <a:lvl8pPr xmlns:a="http://schemas.openxmlformats.org/drawingml/2006/main" marL="3200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8pPr>
    <a:lvl9pPr xmlns:a="http://schemas.openxmlformats.org/drawingml/2006/main" marL="3657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1162b370f5df4fd2" /><Relationship Type="http://schemas.openxmlformats.org/officeDocument/2006/relationships/slideMaster" Target="/ppt/slideMasters/slideMaster1.xml" Id="R2c483f5a4d284525" /><Relationship Type="http://schemas.openxmlformats.org/officeDocument/2006/relationships/slideMaster" Target="/ppt/slideMasters/slideMaster2.xml" Id="R2480c0882e824b68" /><Relationship Type="http://schemas.openxmlformats.org/officeDocument/2006/relationships/slideMaster" Target="/ppt/slideMasters/slideMaster3.xml" Id="R16b9436716f74f34" /><Relationship Type="http://schemas.openxmlformats.org/officeDocument/2006/relationships/notesMaster" Target="/ppt/notesMasters/notesMaster1.xml" Id="Rc257968c12c04d16" /><Relationship Type="http://schemas.openxmlformats.org/officeDocument/2006/relationships/presProps" Target="/ppt/presProps.xml" Id="R2a71e72a65004dd2" /><Relationship Type="http://schemas.openxmlformats.org/officeDocument/2006/relationships/tableStyles" Target="/ppt/tableStyles.xml" Id="Ra83d06dc792b4d64" /><Relationship Type="http://schemas.openxmlformats.org/officeDocument/2006/relationships/slide" Target="/ppt/slides/slide1.xml" Id="R1e18eb9e3afb4850" /><Relationship Type="http://schemas.openxmlformats.org/officeDocument/2006/relationships/slide" Target="/ppt/slides/slide2.xml" Id="R4aee774294c24eac" /><Relationship Type="http://schemas.openxmlformats.org/officeDocument/2006/relationships/slide" Target="/ppt/slides/slide3.xml" Id="R950eeccc47bd41c1" /><Relationship Type="http://schemas.openxmlformats.org/officeDocument/2006/relationships/slide" Target="/ppt/slides/slide4.xml" Id="Rcc113489abbd411c" /><Relationship Type="http://schemas.openxmlformats.org/officeDocument/2006/relationships/slide" Target="/ppt/slides/slide5.xml" Id="Ra0d9fb3bcf9a45c6" /><Relationship Type="http://schemas.openxmlformats.org/officeDocument/2006/relationships/slide" Target="/ppt/slides/slide6.xml" Id="Ree6a1f45a210445b" /><Relationship Type="http://schemas.openxmlformats.org/officeDocument/2006/relationships/slide" Target="/ppt/slides/slide7.xml" Id="Rd4e5ca606b4a47ed" /><Relationship Type="http://schemas.openxmlformats.org/officeDocument/2006/relationships/slide" Target="/ppt/slides/slide8.xml" Id="Ra060f9732d7d4010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5.xml" Id="Rb3d3a52ea729473c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5.xml><?xml version="1.0" encoding="utf-8"?>
<a:theme xmlns:a="http://schemas.openxmlformats.org/drawingml/2006/main" name="Merv Human Systems">
  <a:themeElements>
    <a:clrScheme name="Merv Human Systems">
      <a:dk1>
        <a:srgbClr val="102F2C"/>
      </a:dk1>
      <a:lt1>
        <a:srgbClr val="FFFFFF"/>
      </a:lt1>
      <a:dk2>
        <a:srgbClr val="173B37"/>
      </a:dk2>
      <a:lt2>
        <a:srgbClr val="F3FBF9"/>
      </a:lt2>
      <a:accent1>
        <a:srgbClr val="46B9AC"/>
      </a:accent1>
      <a:accent2>
        <a:srgbClr val="5B32D6"/>
      </a:accent2>
      <a:accent3>
        <a:srgbClr val="CFE2DF"/>
      </a:accent3>
      <a:accent4>
        <a:srgbClr val="5C7773"/>
      </a:accent4>
      <a:accent5>
        <a:srgbClr val="173B37"/>
      </a:accent5>
      <a:accent6>
        <a:srgbClr val="F3FBF9"/>
      </a:accent6>
      <a:hlink>
        <a:srgbClr val="46B9AC"/>
      </a:hlink>
      <a:folHlink>
        <a:srgbClr val="5B32D6"/>
      </a:folHlink>
    </a:clrScheme>
    <a:fontScheme name="Merv">
      <a:majorFont>
        <a:latin typeface="Manrope"/>
        <a:ea typeface="Manrope"/>
        <a:cs typeface="Manrope"/>
      </a:majorFont>
      <a:minorFont>
        <a:latin typeface="Inter"/>
        <a:ea typeface="Inter"/>
        <a:cs typeface="Inter"/>
      </a:minorFont>
    </a:fontScheme>
    <a:fmtScheme name="Merv Human Systems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102F2C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102F2C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102F2C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102F2C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102F2C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102F2C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102F2C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ffd1a46017434f13" /><Relationship Type="http://schemas.openxmlformats.org/officeDocument/2006/relationships/notesMaster" Target="/ppt/notesMasters/notesMaster1.xml" Id="Rf7198e13d828495c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f26197f169c445ec" /><Relationship Type="http://schemas.openxmlformats.org/officeDocument/2006/relationships/notesMaster" Target="/ppt/notesMasters/notesMaster1.xml" Id="Re6b7e1b62cdf4360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e381f7af008641c1" /><Relationship Type="http://schemas.openxmlformats.org/officeDocument/2006/relationships/notesMaster" Target="/ppt/notesMasters/notesMaster1.xml" Id="R58a943a851e94fe8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8f94ec79d56a4b5b" /><Relationship Type="http://schemas.openxmlformats.org/officeDocument/2006/relationships/notesMaster" Target="/ppt/notesMasters/notesMaster1.xml" Id="R61686c71c91f4a0b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afdde3014bdf4c41" /><Relationship Type="http://schemas.openxmlformats.org/officeDocument/2006/relationships/notesMaster" Target="/ppt/notesMasters/notesMaster1.xml" Id="R10cd9a424f5f45c9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38ec1a0158504ef1" /><Relationship Type="http://schemas.openxmlformats.org/officeDocument/2006/relationships/notesMaster" Target="/ppt/notesMasters/notesMaster1.xml" Id="Rc42b6b529b4d4f9b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fd146781d530400d" /><Relationship Type="http://schemas.openxmlformats.org/officeDocument/2006/relationships/notesMaster" Target="/ppt/notesMasters/notesMaster1.xml" Id="Re71eea8720df47ce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31bcab6d388140be" /><Relationship Type="http://schemas.openxmlformats.org/officeDocument/2006/relationships/notesMaster" Target="/ppt/notesMasters/notesMaster1.xml" Id="R828c394f57e44698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ce1f5dcda873499c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2.xml" Id="R804df840cac64c58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3.xml" Id="R71a8434357144d3e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2.xml" Id="R765a6ccfb3024118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3.xml" Id="Raeb3e8aecbc547dc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Layouts/slideLayout2.xml><?xml version="1.0" encoding="utf-8"?>
<p:sldLayout xmlns:p="http://schemas.openxmlformats.org/presentationml/2006/main">
  <p:cSld name="Merv light">
    <p:bg>
      <p:bgPr>
        <a:solidFill xmlns:a="http://schemas.openxmlformats.org/drawingml/2006/main">
          <a:srgbClr val="F3FBF9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Merv layout title">
            <a:extLst xmlns:a="http://schemas.openxmlformats.org/drawingml/2006/main">
              <a:ext uri="{FF2B5EF4-FFF2-40B4-BE49-F238E27FC236}">
                <a16:creationId xmlns:a16="http://schemas.microsoft.com/office/drawing/2014/main" id="{15B11583-A619-440A-B2D3-22631E784DB7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609600" y="990600"/>
            <a:ext cx="9620250" cy="876300"/>
          </a:xfrm>
        </p:spPr>
        <p:txBody>
          <a:bodyPr xmlns:a="http://schemas.openxmlformats.org/drawingml/2006/main" wrap="square" lIns="0" tIns="0" rIns="0" bIns="0">
            <a:normAutofit/>
          </a:bodyPr>
          <a:lstStyle xmlns:a="http://schemas.openxmlformats.org/drawingml/2006/main"/>
          <a:p xmlns:a="http://schemas.openxmlformats.org/drawingml/2006/main">
            <a:pPr>
              <a:defRPr sz="3900" b="1">
                <a:solidFill>
                  <a:srgbClr val="173B37"/>
                </a:solidFill>
                <a:latin typeface="Manrope"/>
                <a:ea typeface="Manrope"/>
                <a:cs typeface="Manrope"/>
              </a:defRPr>
            </a:pPr>
            <a:r>
              <a:rPr sz="3900" b="1">
                <a:solidFill>
                  <a:srgbClr val="173B37"/>
                </a:solidFill>
                <a:latin typeface="Manrope"/>
                <a:ea typeface="Manrope"/>
                <a:cs typeface="Manrope"/>
              </a:rPr>
              <a:t>Add a clear, audience-facing title</a:t>
            </a:r>
          </a:p>
        </p:txBody>
      </p:sp>
      <p:sp>
        <p:nvSpPr>
          <p:cNvPr id="2" name="Merv layout body">
            <a:extLst xmlns:a="http://schemas.openxmlformats.org/drawingml/2006/main">
              <a:ext uri="{FF2B5EF4-FFF2-40B4-BE49-F238E27FC236}">
                <a16:creationId xmlns:a16="http://schemas.microsoft.com/office/drawing/2014/main" id="{0B5871B4-302D-44FD-91FB-014D53A6453A}"/>
              </a:ext>
            </a:extLst>
          </p:cNvPr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609600" y="2152650"/>
            <a:ext cx="8096250" cy="3143250"/>
          </a:xfrm>
        </p:spPr>
        <p:txBody>
          <a:bodyPr xmlns:a="http://schemas.openxmlformats.org/drawingml/2006/main" wrap="square" lIns="0" tIns="0" rIns="0" bIns="0">
            <a:normAutofit/>
          </a:bodyPr>
          <a:lstStyle xmlns:a="http://schemas.openxmlformats.org/drawingml/2006/main"/>
          <a:p xmlns:a="http://schemas.openxmlformats.org/drawingml/2006/main">
            <a:pPr>
              <a:defRPr sz="1800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800">
                <a:solidFill>
                  <a:srgbClr val="5C7773"/>
                </a:solidFill>
                <a:latin typeface="Inter"/>
                <a:ea typeface="Inter"/>
                <a:cs typeface="Inter"/>
              </a:rPr>
              <a:t>Add the evidence, explanation, or action that supports this slide’s title.</a:t>
            </a:r>
          </a:p>
        </p:txBody>
      </p:sp>
      <p:sp>
        <p:nvSpPr>
          <p:cNvPr id="3" name="Merv composition accent">
            <a:extLst xmlns:a="http://schemas.openxmlformats.org/drawingml/2006/main">
              <a:ext uri="{FF2B5EF4-FFF2-40B4-BE49-F238E27FC236}">
                <a16:creationId xmlns:a16="http://schemas.microsoft.com/office/drawing/2014/main" id="{27E8B0DD-E987-4FBF-B313-8135325E1A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0" y="990600"/>
            <a:ext cx="1581150" cy="1143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/>
            </a:r>
          </a:p>
        </p:txBody>
      </p:sp>
      <p:sp>
        <p:nvSpPr>
          <p:cNvPr id="4" name="Merv footer rule">
            <a:extLst xmlns:a="http://schemas.openxmlformats.org/drawingml/2006/main">
              <a:ext uri="{FF2B5EF4-FFF2-40B4-BE49-F238E27FC236}">
                <a16:creationId xmlns:a16="http://schemas.microsoft.com/office/drawing/2014/main" id="{141F7243-6CD8-4835-9849-B3C6F2CF9A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10972800" cy="95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/>
            </a:r>
          </a:p>
        </p:txBody>
      </p:sp>
      <p:sp>
        <p:nvSpPr>
          <p:cNvPr id="5" name="Merv layout footer">
            <a:extLst xmlns:a="http://schemas.openxmlformats.org/drawingml/2006/main">
              <a:ext uri="{FF2B5EF4-FFF2-40B4-BE49-F238E27FC236}">
                <a16:creationId xmlns:a16="http://schemas.microsoft.com/office/drawing/2014/main" id="{AA8488C3-DC68-4D74-80C6-FE6DBF57C5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4095750" cy="266700"/>
          </a:xfr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238" b="1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238" b="1">
                <a:solidFill>
                  <a:srgbClr val="5C7773"/>
                </a:solidFill>
                <a:latin typeface="Inter"/>
                <a:ea typeface="Inter"/>
                <a:cs typeface="Inter"/>
              </a:rPr>
              <a:t>Merv Technologies · merv.tech</a:t>
            </a:r>
          </a:p>
        </p:txBody>
      </p:sp>
      <p:sp>
        <p:nvSpPr>
          <p:cNvPr id="6" name="Merv dynamic slide number">
            <a:extLst xmlns:a="http://schemas.openxmlformats.org/drawingml/2006/main">
              <a:ext uri="{FF2B5EF4-FFF2-40B4-BE49-F238E27FC236}">
                <a16:creationId xmlns:a16="http://schemas.microsoft.com/office/drawing/2014/main" id="{CBAE3FD0-0A82-42B7-B90E-71F93336E279}"/>
              </a:ext>
            </a:extLst>
          </p:cNvPr>
          <p:cNvSpPr>
            <a:spLocks xmlns:a="http://schemas.openxmlformats.org/drawingml/2006/main" noGrp="1"/>
          </p:cNvSpPr>
          <p:nvPr>
            <p:ph type="sldNum" idx="6"/>
          </p:nvPr>
        </p:nvSpPr>
        <p:spPr>
          <a:xfrm xmlns:a="http://schemas.openxmlformats.org/drawingml/2006/main">
            <a:off x="11010900" y="6486525"/>
            <a:ext cx="571500" cy="266700"/>
          </a:xfr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 algn="r">
              <a:defRPr sz="1238" b="1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fld id="{AD75FED6-38D0-DE9C-92C0-6E7FA635581C}" type="slidenum">
              <a:rPr sz="1238" b="1">
                <a:solidFill>
                  <a:srgbClr val="5C7773"/>
                </a:solidFill>
                <a:latin typeface="Inter"/>
                <a:ea typeface="Inter"/>
                <a:cs typeface="Inter"/>
              </a:rPr>
              <a:t>1</a:t>
            </a:fld>
          </a:p>
        </p:txBody>
      </p:sp>
    </p:spTree>
  </p:cSld>
  <p:hf hdr="0"/>
</p:sldLayout>
</file>

<file path=ppt/slideLayouts/slideLayout3.xml><?xml version="1.0" encoding="utf-8"?>
<p:sldLayout xmlns:p="http://schemas.openxmlformats.org/presentationml/2006/main">
  <p:cSld name="Merv dark-teal inverse">
    <p:bg>
      <p:bgPr>
        <a:solidFill xmlns:a="http://schemas.openxmlformats.org/drawingml/2006/main">
          <a:srgbClr val="102F2C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Merv layout title">
            <a:extLst xmlns:a="http://schemas.openxmlformats.org/drawingml/2006/main">
              <a:ext uri="{FF2B5EF4-FFF2-40B4-BE49-F238E27FC236}">
                <a16:creationId xmlns:a16="http://schemas.microsoft.com/office/drawing/2014/main" id="{2689AE28-4912-423D-A657-4993E5FAC124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609600" y="990600"/>
            <a:ext cx="9620250" cy="876300"/>
          </a:xfrm>
        </p:spPr>
        <p:txBody>
          <a:bodyPr xmlns:a="http://schemas.openxmlformats.org/drawingml/2006/main" wrap="square" lIns="0" tIns="0" rIns="0" bIns="0">
            <a:normAutofit/>
          </a:bodyPr>
          <a:lstStyle xmlns:a="http://schemas.openxmlformats.org/drawingml/2006/main"/>
          <a:p xmlns:a="http://schemas.openxmlformats.org/drawingml/2006/main">
            <a:pPr>
              <a:defRPr sz="3900" b="1">
                <a:solidFill>
                  <a:srgbClr val="FFFFFF"/>
                </a:solidFill>
                <a:latin typeface="Manrope"/>
                <a:ea typeface="Manrope"/>
                <a:cs typeface="Manrope"/>
              </a:defRPr>
            </a:pPr>
            <a:r>
              <a:rPr sz="3900" b="1">
                <a:solidFill>
                  <a:srgbClr val="FFFFFF"/>
                </a:solidFill>
                <a:latin typeface="Manrope"/>
                <a:ea typeface="Manrope"/>
                <a:cs typeface="Manrope"/>
              </a:rPr>
              <a:t>Add a clear, audience-facing title</a:t>
            </a:r>
          </a:p>
        </p:txBody>
      </p:sp>
      <p:sp>
        <p:nvSpPr>
          <p:cNvPr id="2" name="Merv layout body">
            <a:extLst xmlns:a="http://schemas.openxmlformats.org/drawingml/2006/main">
              <a:ext uri="{FF2B5EF4-FFF2-40B4-BE49-F238E27FC236}">
                <a16:creationId xmlns:a16="http://schemas.microsoft.com/office/drawing/2014/main" id="{266EE045-BC38-4EFC-8D2A-A368FADB36EF}"/>
              </a:ext>
            </a:extLst>
          </p:cNvPr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609600" y="2152650"/>
            <a:ext cx="8096250" cy="3143250"/>
          </a:xfrm>
        </p:spPr>
        <p:txBody>
          <a:bodyPr xmlns:a="http://schemas.openxmlformats.org/drawingml/2006/main" wrap="square" lIns="0" tIns="0" rIns="0" bIns="0">
            <a:normAutofit/>
          </a:bodyPr>
          <a:lstStyle xmlns:a="http://schemas.openxmlformats.org/drawingml/2006/main"/>
          <a:p xmlns:a="http://schemas.openxmlformats.org/drawingml/2006/main">
            <a:pPr>
              <a:defRPr sz="1800">
                <a:solidFill>
                  <a:srgbClr val="FFFFFF"/>
                </a:solidFill>
                <a:latin typeface="Inter"/>
                <a:ea typeface="Inter"/>
                <a:cs typeface="Inter"/>
              </a:defRPr>
            </a:pPr>
            <a:r>
              <a:rPr sz="1800">
                <a:solidFill>
                  <a:srgbClr val="FFFFFF"/>
                </a:solidFill>
                <a:latin typeface="Inter"/>
                <a:ea typeface="Inter"/>
                <a:cs typeface="Inter"/>
              </a:rPr>
              <a:t>Add the evidence, explanation, or action that supports this slide’s title.</a:t>
            </a:r>
          </a:p>
        </p:txBody>
      </p:sp>
      <p:sp>
        <p:nvSpPr>
          <p:cNvPr id="3" name="Merv composition accent">
            <a:extLst xmlns:a="http://schemas.openxmlformats.org/drawingml/2006/main">
              <a:ext uri="{FF2B5EF4-FFF2-40B4-BE49-F238E27FC236}">
                <a16:creationId xmlns:a16="http://schemas.microsoft.com/office/drawing/2014/main" id="{7A422A66-045C-4C6F-82B4-4873252F4F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0" y="990600"/>
            <a:ext cx="1581150" cy="1143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/>
            </a:r>
          </a:p>
        </p:txBody>
      </p:sp>
      <p:sp>
        <p:nvSpPr>
          <p:cNvPr id="4" name="Merv footer rule">
            <a:extLst xmlns:a="http://schemas.openxmlformats.org/drawingml/2006/main">
              <a:ext uri="{FF2B5EF4-FFF2-40B4-BE49-F238E27FC236}">
                <a16:creationId xmlns:a16="http://schemas.microsoft.com/office/drawing/2014/main" id="{0DF44359-7DF3-47FD-BDB2-0C985DD67C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10972800" cy="95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/>
            </a:r>
          </a:p>
        </p:txBody>
      </p:sp>
      <p:sp>
        <p:nvSpPr>
          <p:cNvPr id="5" name="Merv layout footer">
            <a:extLst xmlns:a="http://schemas.openxmlformats.org/drawingml/2006/main">
              <a:ext uri="{FF2B5EF4-FFF2-40B4-BE49-F238E27FC236}">
                <a16:creationId xmlns:a16="http://schemas.microsoft.com/office/drawing/2014/main" id="{1BB63A25-F5D1-4359-9248-53BEB3B908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4095750" cy="266700"/>
          </a:xfr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defRPr sz="1238" b="1">
                <a:solidFill>
                  <a:srgbClr val="FFFFFF"/>
                </a:solidFill>
                <a:latin typeface="Inter"/>
                <a:ea typeface="Inter"/>
                <a:cs typeface="Inter"/>
              </a:defRPr>
            </a:pPr>
            <a:r>
              <a:rPr sz="1238" b="1">
                <a:solidFill>
                  <a:srgbClr val="FFFFFF"/>
                </a:solidFill>
                <a:latin typeface="Inter"/>
                <a:ea typeface="Inter"/>
                <a:cs typeface="Inter"/>
              </a:rPr>
              <a:t>Merv Technologies · merv.tech</a:t>
            </a:r>
          </a:p>
        </p:txBody>
      </p:sp>
      <p:sp>
        <p:nvSpPr>
          <p:cNvPr id="6" name="Merv dynamic slide number">
            <a:extLst xmlns:a="http://schemas.openxmlformats.org/drawingml/2006/main">
              <a:ext uri="{FF2B5EF4-FFF2-40B4-BE49-F238E27FC236}">
                <a16:creationId xmlns:a16="http://schemas.microsoft.com/office/drawing/2014/main" id="{EC249734-6899-4D72-BD8A-6980489638E8}"/>
              </a:ext>
            </a:extLst>
          </p:cNvPr>
          <p:cNvSpPr>
            <a:spLocks xmlns:a="http://schemas.openxmlformats.org/drawingml/2006/main" noGrp="1"/>
          </p:cNvSpPr>
          <p:nvPr>
            <p:ph type="sldNum" idx="6"/>
          </p:nvPr>
        </p:nvSpPr>
        <p:spPr>
          <a:xfrm xmlns:a="http://schemas.openxmlformats.org/drawingml/2006/main">
            <a:off x="11010900" y="6486525"/>
            <a:ext cx="571500" cy="266700"/>
          </a:xfrm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 algn="r">
              <a:defRPr sz="1238" b="1">
                <a:solidFill>
                  <a:srgbClr val="FFFFFF"/>
                </a:solidFill>
                <a:latin typeface="Inter"/>
                <a:ea typeface="Inter"/>
                <a:cs typeface="Inter"/>
              </a:defRPr>
            </a:pPr>
            <a:fld id="{AD75FED6-38D0-DE9C-92C0-6E7FA635581C}" type="slidenum">
              <a:rPr sz="1238" b="1">
                <a:solidFill>
                  <a:srgbClr val="FFFFFF"/>
                </a:solidFill>
                <a:latin typeface="Inter"/>
                <a:ea typeface="Inter"/>
                <a:cs typeface="Inter"/>
              </a:rPr>
              <a:t>1</a:t>
            </a:fld>
          </a:p>
        </p:txBody>
      </p:sp>
    </p:spTree>
  </p:cSld>
  <p:hf hdr="0"/>
</p:sldLayout>
</file>

<file path=ppt/slideLayouts/slideLayout4.xml><?xml version="1.0" encoding="utf-8"?>
<p:sldLayout xmlns:p="http://schemas.openxmlformats.org/presentationml/2006/main">
  <p:cSld name="Merv light applied canvas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Layouts/slideLayout5.xml><?xml version="1.0" encoding="utf-8"?>
<p:sldLayout xmlns:p="http://schemas.openxmlformats.org/presentationml/2006/main">
  <p:cSld name="Merv dark-teal inverse applied canvas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6251dfd0d7fc472c" /><Relationship Type="http://schemas.openxmlformats.org/officeDocument/2006/relationships/slideLayout" Target="/ppt/slideLayouts/slideLayout1.xml" Id="R777f26b114844822" /></Relationships>
</file>

<file path=ppt/slideMasters/_rels/slideMaster2.xml.rels>&#65279;<?xml version="1.0" encoding="utf-8"?><Relationships xmlns="http://schemas.openxmlformats.org/package/2006/relationships"><Relationship Type="http://schemas.openxmlformats.org/officeDocument/2006/relationships/theme" Target="/ppt/slideMasters/theme/theme3.xml" Id="R2ae50bbdf6c6404a" /><Relationship Type="http://schemas.openxmlformats.org/officeDocument/2006/relationships/slideLayout" Target="/ppt/slideLayouts/slideLayout2.xml" Id="Rdf245705f5d44e78" /><Relationship Type="http://schemas.openxmlformats.org/officeDocument/2006/relationships/slideLayout" Target="/ppt/slideLayouts/slideLayout4.xml" Id="Ra11c478fbc3d455a" /></Relationships>
</file>

<file path=ppt/slideMasters/_rels/slideMaster3.xml.rels>&#65279;<?xml version="1.0" encoding="utf-8"?><Relationships xmlns="http://schemas.openxmlformats.org/package/2006/relationships"><Relationship Type="http://schemas.openxmlformats.org/officeDocument/2006/relationships/theme" Target="/ppt/slideMasters/theme/theme4.xml" Id="R6c72cc0559dd405f" /><Relationship Type="http://schemas.openxmlformats.org/officeDocument/2006/relationships/slideLayout" Target="/ppt/slideLayouts/slideLayout3.xml" Id="R5b79e38b2a3a4b4f" /><Relationship Type="http://schemas.openxmlformats.org/officeDocument/2006/relationships/slideLayout" Target="/ppt/slideLayouts/slideLayout5.xml" Id="R26f5e4f65eca4c79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777f26b114844822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slideMaster2.xml><?xml version="1.0" encoding="utf-8"?>
<p:sldMaster xmlns:p="http://schemas.openxmlformats.org/presentationml/2006/main">
  <p:cSld name="Merv light master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51" r:id="Rdf245705f5d44e78"/>
    <p:sldLayoutId xmlns:r="http://schemas.openxmlformats.org/officeDocument/2006/relationships" id="2147483652" r:id="Ra11c478fbc3d455a"/>
  </p:sldLayoutIdLst>
</p:sldMaster>
</file>

<file path=ppt/slideMasters/slideMaster3.xml><?xml version="1.0" encoding="utf-8"?>
<p:sldMaster xmlns:p="http://schemas.openxmlformats.org/presentationml/2006/main">
  <p:cSld name="Merv dark-teal inverse master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54" r:id="R5b79e38b2a3a4b4f"/>
    <p:sldLayoutId xmlns:r="http://schemas.openxmlformats.org/officeDocument/2006/relationships" id="2147483655" r:id="R26f5e4f65eca4c79"/>
  </p:sldLayoutIdLst>
</p:sldMaster>
</file>

<file path=ppt/slideMasters/theme/theme2.xml><?xml version="1.0" encoding="utf-8"?>
<a:theme xmlns:a="http://schemas.openxmlformats.org/drawingml/2006/main" name="Merv Human Systems">
  <a:themeElements>
    <a:clrScheme name="Merv Human Systems">
      <a:dk1>
        <a:srgbClr val="102F2C"/>
      </a:dk1>
      <a:lt1>
        <a:srgbClr val="FFFFFF"/>
      </a:lt1>
      <a:dk2>
        <a:srgbClr val="173B37"/>
      </a:dk2>
      <a:lt2>
        <a:srgbClr val="F3FBF9"/>
      </a:lt2>
      <a:accent1>
        <a:srgbClr val="46B9AC"/>
      </a:accent1>
      <a:accent2>
        <a:srgbClr val="5B32D6"/>
      </a:accent2>
      <a:accent3>
        <a:srgbClr val="CFE2DF"/>
      </a:accent3>
      <a:accent4>
        <a:srgbClr val="5C7773"/>
      </a:accent4>
      <a:accent5>
        <a:srgbClr val="173B37"/>
      </a:accent5>
      <a:accent6>
        <a:srgbClr val="F3FBF9"/>
      </a:accent6>
      <a:hlink>
        <a:srgbClr val="46B9AC"/>
      </a:hlink>
      <a:folHlink>
        <a:srgbClr val="5B32D6"/>
      </a:folHlink>
    </a:clrScheme>
    <a:fontScheme name="Merv">
      <a:majorFont>
        <a:latin typeface="Manrope"/>
        <a:ea typeface="Manrope"/>
        <a:cs typeface="Manrope"/>
      </a:majorFont>
      <a:minorFont>
        <a:latin typeface="Inter"/>
        <a:ea typeface="Inter"/>
        <a:cs typeface="Inter"/>
      </a:minorFont>
    </a:fontScheme>
    <a:fmtScheme name="Merv Human Systems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102F2C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102F2C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102F2C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102F2C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102F2C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102F2C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102F2C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Masters/theme/theme3.xml><?xml version="1.0" encoding="utf-8"?>
<a:theme xmlns:a="http://schemas.openxmlformats.org/drawingml/2006/main" name="Merv Human Systems">
  <a:themeElements>
    <a:clrScheme name="Merv Human Systems">
      <a:dk1>
        <a:srgbClr val="102F2C"/>
      </a:dk1>
      <a:lt1>
        <a:srgbClr val="FFFFFF"/>
      </a:lt1>
      <a:dk2>
        <a:srgbClr val="173B37"/>
      </a:dk2>
      <a:lt2>
        <a:srgbClr val="F3FBF9"/>
      </a:lt2>
      <a:accent1>
        <a:srgbClr val="46B9AC"/>
      </a:accent1>
      <a:accent2>
        <a:srgbClr val="5B32D6"/>
      </a:accent2>
      <a:accent3>
        <a:srgbClr val="CFE2DF"/>
      </a:accent3>
      <a:accent4>
        <a:srgbClr val="5C7773"/>
      </a:accent4>
      <a:accent5>
        <a:srgbClr val="173B37"/>
      </a:accent5>
      <a:accent6>
        <a:srgbClr val="F3FBF9"/>
      </a:accent6>
      <a:hlink>
        <a:srgbClr val="46B9AC"/>
      </a:hlink>
      <a:folHlink>
        <a:srgbClr val="5B32D6"/>
      </a:folHlink>
    </a:clrScheme>
    <a:fontScheme name="Merv">
      <a:majorFont>
        <a:latin typeface="Manrope"/>
        <a:ea typeface="Manrope"/>
        <a:cs typeface="Manrope"/>
      </a:majorFont>
      <a:minorFont>
        <a:latin typeface="Inter"/>
        <a:ea typeface="Inter"/>
        <a:cs typeface="Inter"/>
      </a:minorFont>
    </a:fontScheme>
    <a:fmtScheme name="Merv Human Systems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102F2C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102F2C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102F2C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102F2C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102F2C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102F2C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102F2C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Masters/theme/theme4.xml><?xml version="1.0" encoding="utf-8"?>
<a:theme xmlns:a="http://schemas.openxmlformats.org/drawingml/2006/main" name="Merv Human Systems">
  <a:themeElements>
    <a:clrScheme name="Merv Human Systems">
      <a:dk1>
        <a:srgbClr val="102F2C"/>
      </a:dk1>
      <a:lt1>
        <a:srgbClr val="FFFFFF"/>
      </a:lt1>
      <a:dk2>
        <a:srgbClr val="173B37"/>
      </a:dk2>
      <a:lt2>
        <a:srgbClr val="F3FBF9"/>
      </a:lt2>
      <a:accent1>
        <a:srgbClr val="46B9AC"/>
      </a:accent1>
      <a:accent2>
        <a:srgbClr val="5B32D6"/>
      </a:accent2>
      <a:accent3>
        <a:srgbClr val="CFE2DF"/>
      </a:accent3>
      <a:accent4>
        <a:srgbClr val="5C7773"/>
      </a:accent4>
      <a:accent5>
        <a:srgbClr val="173B37"/>
      </a:accent5>
      <a:accent6>
        <a:srgbClr val="F3FBF9"/>
      </a:accent6>
      <a:hlink>
        <a:srgbClr val="46B9AC"/>
      </a:hlink>
      <a:folHlink>
        <a:srgbClr val="5B32D6"/>
      </a:folHlink>
    </a:clrScheme>
    <a:fontScheme name="Merv">
      <a:majorFont>
        <a:latin typeface="Manrope"/>
        <a:ea typeface="Manrope"/>
        <a:cs typeface="Manrope"/>
      </a:majorFont>
      <a:minorFont>
        <a:latin typeface="Inter"/>
        <a:ea typeface="Inter"/>
        <a:cs typeface="Inter"/>
      </a:minorFont>
    </a:fontScheme>
    <a:fmtScheme name="Merv Human Systems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102F2C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102F2C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102F2C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102F2C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102F2C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102F2C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102F2C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4.xml" Id="R7cb0f6ed59e04be5" /><Relationship Type="http://schemas.openxmlformats.org/officeDocument/2006/relationships/image" Target="/ppt/media/image.png" Id="R8569d176691f412d" /><Relationship Type="http://schemas.openxmlformats.org/officeDocument/2006/relationships/image" Target="/ppt/media/image.svg" Id="R4e1eb9778c4545c0" /><Relationship Type="http://schemas.openxmlformats.org/officeDocument/2006/relationships/image" Target="/ppt/media/image2.png" Id="R502734b74ed04cf2" /><Relationship Type="http://schemas.openxmlformats.org/officeDocument/2006/relationships/image" Target="/ppt/media/image2.svg" Id="Rf4402ab6e9b54a30" /><Relationship Type="http://schemas.openxmlformats.org/officeDocument/2006/relationships/notesSlide" Target="/ppt/notesSlides/notesSlide1.xml" Id="R33865de59c6040f0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4.xml" Id="R3c14a13448a74819" /><Relationship Type="http://schemas.openxmlformats.org/officeDocument/2006/relationships/notesSlide" Target="/ppt/notesSlides/notesSlide2.xml" Id="R5754ab21a47d443c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4.xml" Id="R9f803d9a84d54263" /><Relationship Type="http://schemas.openxmlformats.org/officeDocument/2006/relationships/image" Target="/ppt/media/image3.png" Id="R0d4d969b2c9e4d1e" /><Relationship Type="http://schemas.openxmlformats.org/officeDocument/2006/relationships/image" Target="/ppt/media/image3.svg" Id="Ra773aa1c29f548f3" /><Relationship Type="http://schemas.openxmlformats.org/officeDocument/2006/relationships/notesSlide" Target="/ppt/notesSlides/notesSlide3.xml" Id="R364dbdde40d048a8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5.xml" Id="R1e113b85531b4015" /><Relationship Type="http://schemas.openxmlformats.org/officeDocument/2006/relationships/image" Target="/ppt/media/image4.png" Id="R9124587d36e44943" /><Relationship Type="http://schemas.openxmlformats.org/officeDocument/2006/relationships/image" Target="/ppt/media/image4.svg" Id="Rfbbb9dd5b541473a" /><Relationship Type="http://schemas.openxmlformats.org/officeDocument/2006/relationships/notesSlide" Target="/ppt/notesSlides/notesSlide4.xml" Id="R2887884819154b1c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4.xml" Id="R05e3c51e9c5f46b8" /><Relationship Type="http://schemas.openxmlformats.org/officeDocument/2006/relationships/notesSlide" Target="/ppt/notesSlides/notesSlide5.xml" Id="R403ed69b005b40c9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4.xml" Id="R3118c31d71db42a3" /><Relationship Type="http://schemas.openxmlformats.org/officeDocument/2006/relationships/image" Target="/ppt/media/image5.png" Id="Re5ae19523db147c2" /><Relationship Type="http://schemas.openxmlformats.org/officeDocument/2006/relationships/image" Target="/ppt/media/image5.svg" Id="Rffd487586b454842" /><Relationship Type="http://schemas.openxmlformats.org/officeDocument/2006/relationships/notesSlide" Target="/ppt/notesSlides/notesSlide6.xml" Id="R2d59ac3278b84e52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4.xml" Id="Rfa93e251b30740f0" /><Relationship Type="http://schemas.openxmlformats.org/officeDocument/2006/relationships/notesSlide" Target="/ppt/notesSlides/notesSlide7.xml" Id="Reb58ee4c36c8410c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4.xml" Id="Re4e84308cb7f4d22" /><Relationship Type="http://schemas.openxmlformats.org/officeDocument/2006/relationships/image" Target="/ppt/media/image6.png" Id="R84d76002a8ef45dc" /><Relationship Type="http://schemas.openxmlformats.org/officeDocument/2006/relationships/image" Target="/ppt/media/image6.svg" Id="R898c2648d0dc4785" /><Relationship Type="http://schemas.openxmlformats.org/officeDocument/2006/relationships/image" Target="/ppt/media/image7.png" Id="R6c648621d64646b6" /><Relationship Type="http://schemas.openxmlformats.org/officeDocument/2006/relationships/image" Target="/ppt/media/image7.svg" Id="Rba2ea96f1c6a4182" /><Relationship Type="http://schemas.openxmlformats.org/officeDocument/2006/relationships/notesSlide" Target="/ppt/notesSlides/notesSlide8.xml" Id="R05848234cf884ded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3FBF9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10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569d176691f412d">
            <a:extLst>
              <a:ext uri="{96DAC541-7B7A-43D3-8B79-37D633B846F1}">
                <asvg:svgBlip xmlns:asvg="http://schemas.microsoft.com/office/drawing/2016/SVG/main" r:embed="R4e1eb9778c4545c0"/>
              </a:ext>
            </a:extLst>
          </a:blip>
          <a:stretch xmlns:a="http://schemas.openxmlformats.org/drawingml/2006/main"/>
        </p:blipFill>
        <p:spPr>
          <a:xfrm xmlns:a="http://schemas.openxmlformats.org/drawingml/2006/main">
            <a:off x="609600" y="400050"/>
            <a:ext cx="1352550" cy="342900"/>
          </a:xfrm>
          <a:prstGeom xmlns:a="http://schemas.openxmlformats.org/drawingml/2006/main" prst="rect">
            <a:avLst/>
          </a:prstGeom>
        </p:spPr>
      </p:pic>
      <p:pic>
        <p:nvPicPr>
          <p:cNvPr id="11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02734b74ed04cf2">
            <a:extLst>
              <a:ext uri="{96DAC541-7B7A-43D3-8B79-37D633B846F1}">
                <asvg:svgBlip xmlns:asvg="http://schemas.microsoft.com/office/drawing/2016/SVG/main" r:embed="Rf4402ab6e9b54a30"/>
              </a:ext>
            </a:extLst>
          </a:blip>
          <a:stretch xmlns:a="http://schemas.openxmlformats.org/drawingml/2006/main"/>
        </p:blipFill>
        <p:spPr>
          <a:xfrm xmlns:a="http://schemas.openxmlformats.org/drawingml/2006/main">
            <a:off x="8572500" y="495300"/>
            <a:ext cx="3619500" cy="5810250"/>
          </a:xfrm>
          <a:prstGeom xmlns:a="http://schemas.openxmlformats.org/drawingml/2006/main" prst="rect">
            <a:avLst/>
          </a:prstGeom>
        </p:spPr>
      </p:pic>
      <p:sp>
        <p:nvSpPr>
          <p:cNvPr id="3" name="cover title">
            <a:extLst xmlns:a="http://schemas.openxmlformats.org/drawingml/2006/main">
              <a:ext uri="{FF2B5EF4-FFF2-40B4-BE49-F238E27FC236}">
                <a16:creationId xmlns:a16="http://schemas.microsoft.com/office/drawing/2014/main" id="{37D2B908-0D42-4062-8887-B62DB79171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733550"/>
            <a:ext cx="714375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93202"/>
          </a:bodyPr>
          <a:lstStyle xmlns:a="http://schemas.openxmlformats.org/drawingml/2006/main"/>
          <a:p xmlns:a="http://schemas.openxmlformats.org/drawingml/2006/main">
            <a:pPr algn="l">
              <a:defRPr sz="5700" b="1">
                <a:solidFill>
                  <a:srgbClr val="173B37"/>
                </a:solidFill>
                <a:latin typeface="Manrope"/>
                <a:ea typeface="Manrope"/>
                <a:cs typeface="Manrope"/>
              </a:defRPr>
            </a:pPr>
            <a:r>
              <a:rPr sz="5700" b="1">
                <a:solidFill>
                  <a:srgbClr val="173B37"/>
                </a:solidFill>
                <a:latin typeface="Manrope"/>
                <a:ea typeface="Manrope"/>
                <a:cs typeface="Manrope"/>
              </a:rPr>
              <a:t>Technology, made human.</a:t>
            </a:r>
          </a:p>
        </p:txBody>
      </p:sp>
      <p:sp>
        <p:nvSpPr>
          <p:cNvPr id="4" name="cover statement">
            <a:extLst xmlns:a="http://schemas.openxmlformats.org/drawingml/2006/main">
              <a:ext uri="{FF2B5EF4-FFF2-40B4-BE49-F238E27FC236}">
                <a16:creationId xmlns:a16="http://schemas.microsoft.com/office/drawing/2014/main" id="{243055A4-335B-4650-9A09-2A86C1E5C0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581400"/>
            <a:ext cx="5810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91575"/>
          </a:bodyPr>
          <a:lstStyle xmlns:a="http://schemas.openxmlformats.org/drawingml/2006/main"/>
          <a:p xmlns:a="http://schemas.openxmlformats.org/drawingml/2006/main">
            <a:pPr algn="l">
              <a:lnSpc>
                <a:spcPct val="112000"/>
              </a:lnSpc>
              <a:buNone/>
              <a:defRPr sz="1950" b="0">
                <a:solidFill>
                  <a:srgbClr val="173B37"/>
                </a:solidFill>
                <a:latin typeface="Inter"/>
                <a:ea typeface="Inter"/>
                <a:cs typeface="Inter"/>
              </a:defRPr>
            </a:pPr>
            <a:r>
              <a:rPr sz="1950" b="0">
                <a:solidFill>
                  <a:srgbClr val="173B37"/>
                </a:solidFill>
                <a:latin typeface="Inter"/>
                <a:ea typeface="Inter"/>
                <a:cs typeface="Inter"/>
              </a:rPr>
              <a:t>We create focused products by combining human-centered product judgment with excellent execution.</a:t>
            </a:r>
          </a:p>
        </p:txBody>
      </p:sp>
      <p:sp>
        <p:nvSpPr>
          <p:cNvPr id="5" name="presentation purpose">
            <a:extLst xmlns:a="http://schemas.openxmlformats.org/drawingml/2006/main">
              <a:ext uri="{FF2B5EF4-FFF2-40B4-BE49-F238E27FC236}">
                <a16:creationId xmlns:a16="http://schemas.microsoft.com/office/drawing/2014/main" id="{115740A6-643C-4B74-8E90-4E41887AC0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010150"/>
            <a:ext cx="4476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1">
                <a:solidFill>
                  <a:srgbClr val="5C7773"/>
                </a:solidFill>
                <a:latin typeface="Inter"/>
                <a:ea typeface="Inter"/>
                <a:cs typeface="Inter"/>
              </a:rPr>
              <a:t>[Presentation purpose]</a:t>
            </a:r>
          </a:p>
        </p:txBody>
      </p:sp>
      <p:sp>
        <p:nvSpPr>
          <p:cNvPr id="6" name="presentation date">
            <a:extLst xmlns:a="http://schemas.openxmlformats.org/drawingml/2006/main">
              <a:ext uri="{FF2B5EF4-FFF2-40B4-BE49-F238E27FC236}">
                <a16:creationId xmlns:a16="http://schemas.microsoft.com/office/drawing/2014/main" id="{1F35DC4B-0FC4-4DFB-A972-5D7ED48DFB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448300"/>
            <a:ext cx="2857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0">
                <a:solidFill>
                  <a:srgbClr val="5C7773"/>
                </a:solidFill>
                <a:latin typeface="Inter"/>
                <a:ea typeface="Inter"/>
                <a:cs typeface="Inter"/>
              </a:rPr>
              <a:t>[Month Year]</a:t>
            </a:r>
          </a:p>
        </p:txBody>
      </p:sp>
      <p:sp>
        <p:nvSpPr>
          <p:cNvPr id="7" name="footer rule">
            <a:extLst xmlns:a="http://schemas.openxmlformats.org/drawingml/2006/main">
              <a:ext uri="{FF2B5EF4-FFF2-40B4-BE49-F238E27FC236}">
                <a16:creationId xmlns:a16="http://schemas.microsoft.com/office/drawing/2014/main" id="{AEC9C37C-5F2B-4A75-93B5-65DA105BDE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FE2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footer">
            <a:extLst xmlns:a="http://schemas.openxmlformats.org/drawingml/2006/main">
              <a:ext uri="{FF2B5EF4-FFF2-40B4-BE49-F238E27FC236}">
                <a16:creationId xmlns:a16="http://schemas.microsoft.com/office/drawing/2014/main" id="{CE57E596-A2F0-4DBA-B277-4A6F905D6E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4095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1">
                <a:solidFill>
                  <a:srgbClr val="5C7773"/>
                </a:solidFill>
                <a:latin typeface="Inter"/>
                <a:ea typeface="Inter"/>
                <a:cs typeface="Inter"/>
              </a:rPr>
              <a:t>Merv Technologies · merv.tech</a:t>
            </a:r>
          </a:p>
        </p:txBody>
      </p:sp>
      <p:sp>
        <p:nvSpPr>
          <p:cNvPr id="9" name="slide number">
            <a:extLst xmlns:a="http://schemas.openxmlformats.org/drawingml/2006/main">
              <a:ext uri="{FF2B5EF4-FFF2-40B4-BE49-F238E27FC236}">
                <a16:creationId xmlns:a16="http://schemas.microsoft.com/office/drawing/2014/main" id="{7AC86057-8BAD-4AC4-8D46-1B946A24DC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10900" y="6486525"/>
            <a:ext cx="571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1">
                <a:solidFill>
                  <a:srgbClr val="5C7773"/>
                </a:solidFill>
                <a:latin typeface="Inter"/>
                <a:ea typeface="Inter"/>
                <a:cs typeface="Inter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1533951642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section label">
            <a:extLst xmlns:a="http://schemas.openxmlformats.org/drawingml/2006/main">
              <a:ext uri="{FF2B5EF4-FFF2-40B4-BE49-F238E27FC236}">
                <a16:creationId xmlns:a16="http://schemas.microsoft.com/office/drawing/2014/main" id="{92FDFF31-E3A3-4D2C-9DC0-30FAC2E029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23900"/>
            <a:ext cx="3429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1">
                <a:solidFill>
                  <a:srgbClr val="5C7773"/>
                </a:solidFill>
                <a:latin typeface="Inter"/>
                <a:ea typeface="Inter"/>
                <a:cs typeface="Inter"/>
              </a:rPr>
              <a:t>INVESTMENT THESIS</a:t>
            </a:r>
          </a:p>
        </p:txBody>
      </p:sp>
      <p:sp>
        <p:nvSpPr>
          <p:cNvPr id="2" name="slide title">
            <a:extLst xmlns:a="http://schemas.openxmlformats.org/drawingml/2006/main">
              <a:ext uri="{FF2B5EF4-FFF2-40B4-BE49-F238E27FC236}">
                <a16:creationId xmlns:a16="http://schemas.microsoft.com/office/drawing/2014/main" id="{B9D9894F-5966-47CB-9980-1D5FF03096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900" b="1">
                <a:solidFill>
                  <a:srgbClr val="173B37"/>
                </a:solidFill>
                <a:latin typeface="Manrope"/>
                <a:ea typeface="Manrope"/>
                <a:cs typeface="Manrope"/>
              </a:defRPr>
            </a:pPr>
            <a:r>
              <a:rPr sz="3900" b="1">
                <a:solidFill>
                  <a:srgbClr val="173B37"/>
                </a:solidFill>
                <a:latin typeface="Manrope"/>
                <a:ea typeface="Manrope"/>
                <a:cs typeface="Manrope"/>
              </a:rPr>
              <a:t>Focused products. One disciplined builder.</a:t>
            </a:r>
          </a:p>
        </p:txBody>
      </p:sp>
      <p:sp>
        <p:nvSpPr>
          <p:cNvPr id="3" name="thesis statement">
            <a:extLst xmlns:a="http://schemas.openxmlformats.org/drawingml/2006/main">
              <a:ext uri="{FF2B5EF4-FFF2-40B4-BE49-F238E27FC236}">
                <a16:creationId xmlns:a16="http://schemas.microsoft.com/office/drawing/2014/main" id="{AD9E0569-1328-4A16-B772-27DDCF09B0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771650"/>
            <a:ext cx="101917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173B37"/>
                </a:solidFill>
                <a:latin typeface="Inter"/>
                <a:ea typeface="Inter"/>
                <a:cs typeface="Inter"/>
              </a:defRPr>
            </a:pPr>
            <a:r>
              <a:rPr sz="1800" b="0">
                <a:solidFill>
                  <a:srgbClr val="173B37"/>
                </a:solidFill>
                <a:latin typeface="Inter"/>
                <a:ea typeface="Inter"/>
                <a:cs typeface="Inter"/>
              </a:rPr>
              <a:t>Each product earns its own identity. The parent company supplies the judgment, craft, and operating discipline behind it.</a:t>
            </a:r>
          </a:p>
        </p:txBody>
      </p:sp>
      <p:sp>
        <p:nvSpPr>
          <p:cNvPr id="4" name="thesis rule 1">
            <a:extLst xmlns:a="http://schemas.openxmlformats.org/drawingml/2006/main">
              <a:ext uri="{FF2B5EF4-FFF2-40B4-BE49-F238E27FC236}">
                <a16:creationId xmlns:a16="http://schemas.microsoft.com/office/drawing/2014/main" id="{1A327682-1050-4A77-B483-51D9BCB3E0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0"/>
            <a:ext cx="31051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6B9A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thesis number 1">
            <a:extLst xmlns:a="http://schemas.openxmlformats.org/drawingml/2006/main">
              <a:ext uri="{FF2B5EF4-FFF2-40B4-BE49-F238E27FC236}">
                <a16:creationId xmlns:a16="http://schemas.microsoft.com/office/drawing/2014/main" id="{B40CFC25-1F2D-4FA0-98E3-CEF76712F0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05150"/>
            <a:ext cx="6667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1">
                <a:solidFill>
                  <a:srgbClr val="5C7773"/>
                </a:solidFill>
                <a:latin typeface="Inter"/>
                <a:ea typeface="Inter"/>
                <a:cs typeface="Inter"/>
              </a:rPr>
              <a:t>01</a:t>
            </a:r>
          </a:p>
        </p:txBody>
      </p:sp>
      <p:sp>
        <p:nvSpPr>
          <p:cNvPr id="6" name="thesis label 1">
            <a:extLst xmlns:a="http://schemas.openxmlformats.org/drawingml/2006/main">
              <a:ext uri="{FF2B5EF4-FFF2-40B4-BE49-F238E27FC236}">
                <a16:creationId xmlns:a16="http://schemas.microsoft.com/office/drawing/2014/main" id="{11E86904-1F8D-4EB2-8B52-470CCC7451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76625"/>
            <a:ext cx="310515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173B37"/>
                </a:solidFill>
                <a:latin typeface="Manrope"/>
                <a:ea typeface="Manrope"/>
                <a:cs typeface="Manrope"/>
              </a:defRPr>
            </a:pPr>
            <a:r>
              <a:rPr sz="2550" b="1">
                <a:solidFill>
                  <a:srgbClr val="173B37"/>
                </a:solidFill>
                <a:latin typeface="Manrope"/>
                <a:ea typeface="Manrope"/>
                <a:cs typeface="Manrope"/>
              </a:rPr>
              <a:t>Human-centered judgment</a:t>
            </a:r>
          </a:p>
        </p:txBody>
      </p:sp>
      <p:sp>
        <p:nvSpPr>
          <p:cNvPr id="7" name="thesis slot 1">
            <a:extLst xmlns:a="http://schemas.openxmlformats.org/drawingml/2006/main">
              <a:ext uri="{FF2B5EF4-FFF2-40B4-BE49-F238E27FC236}">
                <a16:creationId xmlns:a16="http://schemas.microsoft.com/office/drawing/2014/main" id="{A5316994-67E8-4F44-8278-4BC329D49B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762500"/>
            <a:ext cx="31051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0">
                <a:solidFill>
                  <a:srgbClr val="5C7773"/>
                </a:solidFill>
                <a:latin typeface="Inter"/>
                <a:ea typeface="Inter"/>
                <a:cs typeface="Inter"/>
              </a:rPr>
              <a:t>[Human need we understand]</a:t>
            </a:r>
          </a:p>
        </p:txBody>
      </p:sp>
      <p:sp>
        <p:nvSpPr>
          <p:cNvPr id="8" name="thesis rule 2">
            <a:extLst xmlns:a="http://schemas.openxmlformats.org/drawingml/2006/main">
              <a:ext uri="{FF2B5EF4-FFF2-40B4-BE49-F238E27FC236}">
                <a16:creationId xmlns:a16="http://schemas.microsoft.com/office/drawing/2014/main" id="{3B1AF18B-A798-4933-864F-6D92197762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2857500"/>
            <a:ext cx="31051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6B9A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thesis number 2">
            <a:extLst xmlns:a="http://schemas.openxmlformats.org/drawingml/2006/main">
              <a:ext uri="{FF2B5EF4-FFF2-40B4-BE49-F238E27FC236}">
                <a16:creationId xmlns:a16="http://schemas.microsoft.com/office/drawing/2014/main" id="{51691431-EA69-4A06-9488-8ACE78CF64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3105150"/>
            <a:ext cx="6667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1">
                <a:solidFill>
                  <a:srgbClr val="5C7773"/>
                </a:solidFill>
                <a:latin typeface="Inter"/>
                <a:ea typeface="Inter"/>
                <a:cs typeface="Inter"/>
              </a:rPr>
              <a:t>02</a:t>
            </a:r>
          </a:p>
        </p:txBody>
      </p:sp>
      <p:sp>
        <p:nvSpPr>
          <p:cNvPr id="10" name="thesis label 2">
            <a:extLst xmlns:a="http://schemas.openxmlformats.org/drawingml/2006/main">
              <a:ext uri="{FF2B5EF4-FFF2-40B4-BE49-F238E27FC236}">
                <a16:creationId xmlns:a16="http://schemas.microsoft.com/office/drawing/2014/main" id="{3FA2DC58-4D71-4789-B076-C7B92ED1FD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3476625"/>
            <a:ext cx="310515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173B37"/>
                </a:solidFill>
                <a:latin typeface="Manrope"/>
                <a:ea typeface="Manrope"/>
                <a:cs typeface="Manrope"/>
              </a:defRPr>
            </a:pPr>
            <a:r>
              <a:rPr sz="2550" b="1">
                <a:solidFill>
                  <a:srgbClr val="173B37"/>
                </a:solidFill>
                <a:latin typeface="Manrope"/>
                <a:ea typeface="Manrope"/>
                <a:cs typeface="Manrope"/>
              </a:rPr>
              <a:t>Excellent execution</a:t>
            </a:r>
          </a:p>
        </p:txBody>
      </p:sp>
      <p:sp>
        <p:nvSpPr>
          <p:cNvPr id="11" name="thesis slot 2">
            <a:extLst xmlns:a="http://schemas.openxmlformats.org/drawingml/2006/main">
              <a:ext uri="{FF2B5EF4-FFF2-40B4-BE49-F238E27FC236}">
                <a16:creationId xmlns:a16="http://schemas.microsoft.com/office/drawing/2014/main" id="{FEA7C7A4-1AE6-4FBD-9EE1-4DB0CA81A3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4762500"/>
            <a:ext cx="31051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0">
                <a:solidFill>
                  <a:srgbClr val="5C7773"/>
                </a:solidFill>
                <a:latin typeface="Inter"/>
                <a:ea typeface="Inter"/>
                <a:cs typeface="Inter"/>
              </a:rPr>
              <a:t>[Execution advantage]</a:t>
            </a:r>
          </a:p>
        </p:txBody>
      </p:sp>
      <p:sp>
        <p:nvSpPr>
          <p:cNvPr id="12" name="thesis rule 3">
            <a:extLst xmlns:a="http://schemas.openxmlformats.org/drawingml/2006/main">
              <a:ext uri="{FF2B5EF4-FFF2-40B4-BE49-F238E27FC236}">
                <a16:creationId xmlns:a16="http://schemas.microsoft.com/office/drawing/2014/main" id="{C21D3B32-EF16-45A7-9BB7-7F4C9DD4F2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2857500"/>
            <a:ext cx="31051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5B32D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thesis number 3">
            <a:extLst xmlns:a="http://schemas.openxmlformats.org/drawingml/2006/main">
              <a:ext uri="{FF2B5EF4-FFF2-40B4-BE49-F238E27FC236}">
                <a16:creationId xmlns:a16="http://schemas.microsoft.com/office/drawing/2014/main" id="{D3140D2E-8D84-4EB6-8951-A095F197C2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105150"/>
            <a:ext cx="6667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1">
                <a:solidFill>
                  <a:srgbClr val="5C7773"/>
                </a:solidFill>
                <a:latin typeface="Inter"/>
                <a:ea typeface="Inter"/>
                <a:cs typeface="Inter"/>
              </a:rPr>
              <a:t>03</a:t>
            </a:r>
          </a:p>
        </p:txBody>
      </p:sp>
      <p:sp>
        <p:nvSpPr>
          <p:cNvPr id="14" name="thesis label 3">
            <a:extLst xmlns:a="http://schemas.openxmlformats.org/drawingml/2006/main">
              <a:ext uri="{FF2B5EF4-FFF2-40B4-BE49-F238E27FC236}">
                <a16:creationId xmlns:a16="http://schemas.microsoft.com/office/drawing/2014/main" id="{67496F95-4B53-47D7-B0E2-9851C64AB0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476625"/>
            <a:ext cx="310515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173B37"/>
                </a:solidFill>
                <a:latin typeface="Manrope"/>
                <a:ea typeface="Manrope"/>
                <a:cs typeface="Manrope"/>
              </a:defRPr>
            </a:pPr>
            <a:r>
              <a:rPr sz="2550" b="1">
                <a:solidFill>
                  <a:srgbClr val="173B37"/>
                </a:solidFill>
                <a:latin typeface="Manrope"/>
                <a:ea typeface="Manrope"/>
                <a:cs typeface="Manrope"/>
              </a:rPr>
              <a:t>Portfolio advantage</a:t>
            </a:r>
          </a:p>
        </p:txBody>
      </p:sp>
      <p:sp>
        <p:nvSpPr>
          <p:cNvPr id="15" name="thesis slot 3">
            <a:extLst xmlns:a="http://schemas.openxmlformats.org/drawingml/2006/main">
              <a:ext uri="{FF2B5EF4-FFF2-40B4-BE49-F238E27FC236}">
                <a16:creationId xmlns:a16="http://schemas.microsoft.com/office/drawing/2014/main" id="{96160A4D-3E82-46E6-AC96-CCAAAC93DB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4762500"/>
            <a:ext cx="31051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0">
                <a:solidFill>
                  <a:srgbClr val="5C7773"/>
                </a:solidFill>
                <a:latin typeface="Inter"/>
                <a:ea typeface="Inter"/>
                <a:cs typeface="Inter"/>
              </a:rPr>
              <a:t>[Portfolio advantage]</a:t>
            </a:r>
          </a:p>
        </p:txBody>
      </p:sp>
      <p:sp>
        <p:nvSpPr>
          <p:cNvPr id="16" name="footer rule">
            <a:extLst xmlns:a="http://schemas.openxmlformats.org/drawingml/2006/main">
              <a:ext uri="{FF2B5EF4-FFF2-40B4-BE49-F238E27FC236}">
                <a16:creationId xmlns:a16="http://schemas.microsoft.com/office/drawing/2014/main" id="{FC45A31B-BDD5-482E-99A2-74344C6F27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FE2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footer">
            <a:extLst xmlns:a="http://schemas.openxmlformats.org/drawingml/2006/main">
              <a:ext uri="{FF2B5EF4-FFF2-40B4-BE49-F238E27FC236}">
                <a16:creationId xmlns:a16="http://schemas.microsoft.com/office/drawing/2014/main" id="{EC9141BD-F477-4411-A06B-C21222A206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4095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1">
                <a:solidFill>
                  <a:srgbClr val="5C7773"/>
                </a:solidFill>
                <a:latin typeface="Inter"/>
                <a:ea typeface="Inter"/>
                <a:cs typeface="Inter"/>
              </a:rPr>
              <a:t>Merv Technologies · merv.tech</a:t>
            </a:r>
          </a:p>
        </p:txBody>
      </p:sp>
      <p:sp>
        <p:nvSpPr>
          <p:cNvPr id="18" name="slide number">
            <a:extLst xmlns:a="http://schemas.openxmlformats.org/drawingml/2006/main">
              <a:ext uri="{FF2B5EF4-FFF2-40B4-BE49-F238E27FC236}">
                <a16:creationId xmlns:a16="http://schemas.microsoft.com/office/drawing/2014/main" id="{0E6CC2A1-305B-490C-8D7B-8B49225891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10900" y="6486525"/>
            <a:ext cx="571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1">
                <a:solidFill>
                  <a:srgbClr val="5C7773"/>
                </a:solidFill>
                <a:latin typeface="Inter"/>
                <a:ea typeface="Inter"/>
                <a:cs typeface="Inter"/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2057538221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3FBF9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section label">
            <a:extLst xmlns:a="http://schemas.openxmlformats.org/drawingml/2006/main">
              <a:ext uri="{FF2B5EF4-FFF2-40B4-BE49-F238E27FC236}">
                <a16:creationId xmlns:a16="http://schemas.microsoft.com/office/drawing/2014/main" id="{0FBEC706-FB40-4515-B1F6-F70C3A7632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23900"/>
            <a:ext cx="3429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1">
                <a:solidFill>
                  <a:srgbClr val="5C7773"/>
                </a:solidFill>
                <a:latin typeface="Inter"/>
                <a:ea typeface="Inter"/>
                <a:cs typeface="Inter"/>
              </a:rPr>
              <a:t>PROBLEM</a:t>
            </a:r>
          </a:p>
        </p:txBody>
      </p:sp>
      <p:sp>
        <p:nvSpPr>
          <p:cNvPr id="2" name="slide title">
            <a:extLst xmlns:a="http://schemas.openxmlformats.org/drawingml/2006/main">
              <a:ext uri="{FF2B5EF4-FFF2-40B4-BE49-F238E27FC236}">
                <a16:creationId xmlns:a16="http://schemas.microsoft.com/office/drawing/2014/main" id="{C1C972B3-A78F-4683-8712-3D5722AA94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900" b="1">
                <a:solidFill>
                  <a:srgbClr val="173B37"/>
                </a:solidFill>
                <a:latin typeface="Manrope"/>
                <a:ea typeface="Manrope"/>
                <a:cs typeface="Manrope"/>
              </a:defRPr>
            </a:pPr>
            <a:r>
              <a:rPr sz="3900" b="1">
                <a:solidFill>
                  <a:srgbClr val="173B37"/>
                </a:solidFill>
                <a:latin typeface="Manrope"/>
                <a:ea typeface="Manrope"/>
                <a:cs typeface="Manrope"/>
              </a:rPr>
              <a:t>Technology should make work easier.</a:t>
            </a:r>
          </a:p>
        </p:txBody>
      </p:sp>
      <p:sp>
        <p:nvSpPr>
          <p:cNvPr id="3" name="problem statement">
            <a:extLst xmlns:a="http://schemas.openxmlformats.org/drawingml/2006/main">
              <a:ext uri="{FF2B5EF4-FFF2-40B4-BE49-F238E27FC236}">
                <a16:creationId xmlns:a16="http://schemas.microsoft.com/office/drawing/2014/main" id="{0AD0523C-58CA-47A9-8AD5-B7416D18C7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943100"/>
            <a:ext cx="47625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173B37"/>
                </a:solidFill>
                <a:latin typeface="Inter"/>
                <a:ea typeface="Inter"/>
                <a:cs typeface="Inter"/>
              </a:defRPr>
            </a:pPr>
            <a:r>
              <a:rPr sz="1875" b="0">
                <a:solidFill>
                  <a:srgbClr val="173B37"/>
                </a:solidFill>
                <a:latin typeface="Inter"/>
                <a:ea typeface="Inter"/>
                <a:cs typeface="Inter"/>
              </a:rPr>
              <a:t>Complexity accumulates in handoffs, fragmented tools, and decisions made without the people doing the work.</a:t>
            </a:r>
          </a:p>
        </p:txBody>
      </p:sp>
      <p:sp>
        <p:nvSpPr>
          <p:cNvPr id="4" name="problem audience">
            <a:extLst xmlns:a="http://schemas.openxmlformats.org/drawingml/2006/main">
              <a:ext uri="{FF2B5EF4-FFF2-40B4-BE49-F238E27FC236}">
                <a16:creationId xmlns:a16="http://schemas.microsoft.com/office/drawing/2014/main" id="{E3490095-B668-48F9-AF40-EC77333012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57550"/>
            <a:ext cx="53340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173B37"/>
                </a:solidFill>
                <a:latin typeface="Inter"/>
                <a:ea typeface="Inter"/>
                <a:cs typeface="Inter"/>
              </a:defRPr>
            </a:pPr>
            <a:r>
              <a:rPr sz="2550" b="1">
                <a:solidFill>
                  <a:srgbClr val="173B37"/>
                </a:solidFill>
                <a:latin typeface="Inter"/>
                <a:ea typeface="Inter"/>
                <a:cs typeface="Inter"/>
              </a:rPr>
              <a:t>[Who experiences the problem]</a:t>
            </a:r>
          </a:p>
        </p:txBody>
      </p:sp>
      <p:sp>
        <p:nvSpPr>
          <p:cNvPr id="5" name="problem workaround">
            <a:extLst xmlns:a="http://schemas.openxmlformats.org/drawingml/2006/main">
              <a:ext uri="{FF2B5EF4-FFF2-40B4-BE49-F238E27FC236}">
                <a16:creationId xmlns:a16="http://schemas.microsoft.com/office/drawing/2014/main" id="{C3776BA4-0636-43C4-8519-B17C4C3898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05250"/>
            <a:ext cx="4762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0">
                <a:solidFill>
                  <a:srgbClr val="5C7773"/>
                </a:solidFill>
                <a:latin typeface="Inter"/>
                <a:ea typeface="Inter"/>
                <a:cs typeface="Inter"/>
              </a:rPr>
              <a:t>[Current workaround]</a:t>
            </a:r>
          </a:p>
        </p:txBody>
      </p:sp>
      <p:sp>
        <p:nvSpPr>
          <p:cNvPr id="6" name="problem cost">
            <a:extLst xmlns:a="http://schemas.openxmlformats.org/drawingml/2006/main">
              <a:ext uri="{FF2B5EF4-FFF2-40B4-BE49-F238E27FC236}">
                <a16:creationId xmlns:a16="http://schemas.microsoft.com/office/drawing/2014/main" id="{F8B9AA6D-AADA-43E1-A020-67C1046059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19600"/>
            <a:ext cx="4762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0">
                <a:solidFill>
                  <a:srgbClr val="5C7773"/>
                </a:solidFill>
                <a:latin typeface="Inter"/>
                <a:ea typeface="Inter"/>
                <a:cs typeface="Inter"/>
              </a:rPr>
              <a:t>[Cost of the status quo]</a:t>
            </a:r>
          </a:p>
        </p:txBody>
      </p:sp>
      <p:sp>
        <p:nvSpPr>
          <p:cNvPr id="7" name="problem timing">
            <a:extLst xmlns:a="http://schemas.openxmlformats.org/drawingml/2006/main">
              <a:ext uri="{FF2B5EF4-FFF2-40B4-BE49-F238E27FC236}">
                <a16:creationId xmlns:a16="http://schemas.microsoft.com/office/drawing/2014/main" id="{F62689A3-86E5-44A0-970D-E676D8A0FB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933950"/>
            <a:ext cx="4762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0">
                <a:solidFill>
                  <a:srgbClr val="5C7773"/>
                </a:solidFill>
                <a:latin typeface="Inter"/>
                <a:ea typeface="Inter"/>
                <a:cs typeface="Inter"/>
              </a:rPr>
              <a:t>[Why now]</a:t>
            </a:r>
          </a:p>
        </p:txBody>
      </p:sp>
      <p:pic>
        <p:nvPicPr>
          <p:cNvPr id="21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d4d969b2c9e4d1e">
            <a:extLst>
              <a:ext uri="{96DAC541-7B7A-43D3-8B79-37D633B846F1}">
                <asvg:svgBlip xmlns:asvg="http://schemas.microsoft.com/office/drawing/2016/SVG/main" r:embed="Ra773aa1c29f548f3"/>
              </a:ext>
            </a:extLst>
          </a:blip>
          <a:stretch xmlns:a="http://schemas.openxmlformats.org/drawingml/2006/main"/>
        </p:blipFill>
        <p:spPr>
          <a:xfrm xmlns:a="http://schemas.openxmlformats.org/drawingml/2006/main">
            <a:off x="9715500" y="1924050"/>
            <a:ext cx="2476500" cy="3524250"/>
          </a:xfrm>
          <a:prstGeom xmlns:a="http://schemas.openxmlformats.org/drawingml/2006/main" prst="rect">
            <a:avLst/>
          </a:prstGeom>
        </p:spPr>
      </p:pic>
      <p:sp>
        <p:nvSpPr>
          <p:cNvPr id="9" name="work image placeholder">
            <a:extLst xmlns:a="http://schemas.openxmlformats.org/drawingml/2006/main">
              <a:ext uri="{FF2B5EF4-FFF2-40B4-BE49-F238E27FC236}">
                <a16:creationId xmlns:a16="http://schemas.microsoft.com/office/drawing/2014/main" id="{EF910B4B-9391-4780-A246-4341422650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43625" y="2095500"/>
            <a:ext cx="4810125" cy="3190875"/>
          </a:xfrm>
          <a:prstGeom xmlns:a="http://schemas.openxmlformats.org/drawingml/2006/main" prst="roundRect">
            <a:avLst>
              <a:gd name="adj" fmla="val 597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19050">
            <a:solidFill>
              <a:srgbClr val="CFE2DF"/>
            </a:solidFill>
            <a:prstDash val="solid"/>
          </a:ln>
        </p:spPr>
      </p:sp>
      <p:sp>
        <p:nvSpPr>
          <p:cNvPr id="10" name="work image label">
            <a:extLst xmlns:a="http://schemas.openxmlformats.org/drawingml/2006/main">
              <a:ext uri="{FF2B5EF4-FFF2-40B4-BE49-F238E27FC236}">
                <a16:creationId xmlns:a16="http://schemas.microsoft.com/office/drawing/2014/main" id="{0B59ABD0-B5B7-4FE9-A136-B3D0B104D3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200400"/>
            <a:ext cx="3762375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550" b="1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2550" b="1">
                <a:solidFill>
                  <a:srgbClr val="5C7773"/>
                </a:solidFill>
                <a:latin typeface="Inter"/>
                <a:ea typeface="Inter"/>
                <a:cs typeface="Inter"/>
              </a:rPr>
              <a:t>[Real work environment or legible workflow]</a:t>
            </a:r>
          </a:p>
        </p:txBody>
      </p:sp>
      <p:sp>
        <p:nvSpPr>
          <p:cNvPr id="11" name="footer rule">
            <a:extLst xmlns:a="http://schemas.openxmlformats.org/drawingml/2006/main">
              <a:ext uri="{FF2B5EF4-FFF2-40B4-BE49-F238E27FC236}">
                <a16:creationId xmlns:a16="http://schemas.microsoft.com/office/drawing/2014/main" id="{A89B870D-D80E-4CBF-9B59-157D9CE235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FE2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footer">
            <a:extLst xmlns:a="http://schemas.openxmlformats.org/drawingml/2006/main">
              <a:ext uri="{FF2B5EF4-FFF2-40B4-BE49-F238E27FC236}">
                <a16:creationId xmlns:a16="http://schemas.microsoft.com/office/drawing/2014/main" id="{BD00EF9F-84D3-44DC-8464-BE2BA5DAE0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4095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1">
                <a:solidFill>
                  <a:srgbClr val="5C7773"/>
                </a:solidFill>
                <a:latin typeface="Inter"/>
                <a:ea typeface="Inter"/>
                <a:cs typeface="Inter"/>
              </a:rPr>
              <a:t>Merv Technologies · merv.tech</a:t>
            </a:r>
          </a:p>
        </p:txBody>
      </p:sp>
      <p:sp>
        <p:nvSpPr>
          <p:cNvPr id="13" name="slide number">
            <a:extLst xmlns:a="http://schemas.openxmlformats.org/drawingml/2006/main">
              <a:ext uri="{FF2B5EF4-FFF2-40B4-BE49-F238E27FC236}">
                <a16:creationId xmlns:a16="http://schemas.microsoft.com/office/drawing/2014/main" id="{13B9CC99-CD00-455D-A6A4-9ECDB26CBD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10900" y="6486525"/>
            <a:ext cx="571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1">
                <a:solidFill>
                  <a:srgbClr val="5C7773"/>
                </a:solidFill>
                <a:latin typeface="Inter"/>
                <a:ea typeface="Inter"/>
                <a:cs typeface="Inter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797904532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102F2C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4" name="section label">
            <a:extLst xmlns:a="http://schemas.openxmlformats.org/drawingml/2006/main">
              <a:ext uri="{FF2B5EF4-FFF2-40B4-BE49-F238E27FC236}">
                <a16:creationId xmlns:a16="http://schemas.microsoft.com/office/drawing/2014/main" id="{311985C4-130D-4C0E-933D-229C2A8F10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23900"/>
            <a:ext cx="3429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46B9AC"/>
                </a:solidFill>
                <a:latin typeface="Inter"/>
                <a:ea typeface="Inter"/>
                <a:cs typeface="Inter"/>
              </a:defRPr>
            </a:pPr>
            <a:r>
              <a:rPr sz="1650" b="1">
                <a:solidFill>
                  <a:srgbClr val="46B9AC"/>
                </a:solidFill>
                <a:latin typeface="Inter"/>
                <a:ea typeface="Inter"/>
                <a:cs typeface="Inter"/>
              </a:rPr>
              <a:t>PORTFOLIO</a:t>
            </a:r>
          </a:p>
        </p:txBody>
      </p:sp>
      <p:sp>
        <p:nvSpPr>
          <p:cNvPr id="2" name="slide title">
            <a:extLst xmlns:a="http://schemas.openxmlformats.org/drawingml/2006/main">
              <a:ext uri="{FF2B5EF4-FFF2-40B4-BE49-F238E27FC236}">
                <a16:creationId xmlns:a16="http://schemas.microsoft.com/office/drawing/2014/main" id="{174589C7-D0B0-46EF-A4C4-BC0AFDC3E7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4775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94149"/>
          </a:bodyPr>
          <a:lstStyle xmlns:a="http://schemas.openxmlformats.org/drawingml/2006/main"/>
          <a:p xmlns:a="http://schemas.openxmlformats.org/drawingml/2006/main">
            <a:pPr algn="l">
              <a:defRPr sz="3900" b="1">
                <a:solidFill>
                  <a:srgbClr val="FFFFFF"/>
                </a:solidFill>
                <a:latin typeface="Manrope"/>
                <a:ea typeface="Manrope"/>
                <a:cs typeface="Manrope"/>
              </a:defRPr>
            </a:pPr>
            <a:r>
              <a:rPr sz="3900" b="1">
                <a:solidFill>
                  <a:srgbClr val="FFFFFF"/>
                </a:solidFill>
                <a:latin typeface="Manrope"/>
                <a:ea typeface="Manrope"/>
                <a:cs typeface="Manrope"/>
              </a:rPr>
              <a:t>Independent brands, shared product judgment.</a:t>
            </a:r>
          </a:p>
        </p:txBody>
      </p:sp>
      <p:sp>
        <p:nvSpPr>
          <p:cNvPr id="3" name="portfolio statement">
            <a:extLst xmlns:a="http://schemas.openxmlformats.org/drawingml/2006/main">
              <a:ext uri="{FF2B5EF4-FFF2-40B4-BE49-F238E27FC236}">
                <a16:creationId xmlns:a16="http://schemas.microsoft.com/office/drawing/2014/main" id="{BC7527ED-94B9-404D-9B37-EF764B4407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7526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FFFFFF"/>
                </a:solidFill>
                <a:latin typeface="Inter"/>
                <a:ea typeface="Inter"/>
                <a:cs typeface="Inter"/>
              </a:defRPr>
            </a:pPr>
            <a:r>
              <a:rPr sz="1725" b="0">
                <a:solidFill>
                  <a:srgbClr val="FFFFFF"/>
                </a:solidFill>
                <a:latin typeface="Inter"/>
                <a:ea typeface="Inter"/>
                <a:cs typeface="Inter"/>
              </a:rPr>
              <a:t>The product brand leads the customer relationship. Merv Technologies connects the portfolio through a shared standard of usefulness and execution.</a:t>
            </a:r>
          </a:p>
        </p:txBody>
      </p:sp>
      <p:pic>
        <p:nvPicPr>
          <p:cNvPr id="27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124587d36e44943">
            <a:extLst>
              <a:ext uri="{96DAC541-7B7A-43D3-8B79-37D633B846F1}">
                <asvg:svgBlip xmlns:asvg="http://schemas.microsoft.com/office/drawing/2016/SVG/main" r:embed="Rfbbb9dd5b541473a"/>
              </a:ext>
            </a:extLst>
          </a:blip>
          <a:stretch xmlns:a="http://schemas.openxmlformats.org/drawingml/2006/main"/>
        </p:blipFill>
        <p:spPr>
          <a:xfrm xmlns:a="http://schemas.openxmlformats.org/drawingml/2006/main">
            <a:off x="9525000" y="4524375"/>
            <a:ext cx="1714500" cy="1666875"/>
          </a:xfrm>
          <a:prstGeom xmlns:a="http://schemas.openxmlformats.org/drawingml/2006/main" prst="rect">
            <a:avLst/>
          </a:prstGeom>
        </p:spPr>
      </p:pic>
      <p:sp>
        <p:nvSpPr>
          <p:cNvPr id="5" name="portfolio divider 1">
            <a:extLst xmlns:a="http://schemas.openxmlformats.org/drawingml/2006/main">
              <a:ext uri="{FF2B5EF4-FFF2-40B4-BE49-F238E27FC236}">
                <a16:creationId xmlns:a16="http://schemas.microsoft.com/office/drawing/2014/main" id="{24B3899D-11EC-4F4B-BB40-CFFB6FA6AB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38525"/>
            <a:ext cx="8096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5C777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product name 1">
            <a:extLst xmlns:a="http://schemas.openxmlformats.org/drawingml/2006/main">
              <a:ext uri="{FF2B5EF4-FFF2-40B4-BE49-F238E27FC236}">
                <a16:creationId xmlns:a16="http://schemas.microsoft.com/office/drawing/2014/main" id="{20D8D59E-043B-4BB1-9D20-D612E03036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714625"/>
            <a:ext cx="2667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FFFFFF"/>
                </a:solidFill>
                <a:latin typeface="Manrope"/>
                <a:ea typeface="Manrope"/>
                <a:cs typeface="Manrope"/>
              </a:defRPr>
            </a:pPr>
            <a:r>
              <a:rPr sz="2550" b="1">
                <a:solidFill>
                  <a:srgbClr val="FFFFFF"/>
                </a:solidFill>
                <a:latin typeface="Manrope"/>
                <a:ea typeface="Manrope"/>
                <a:cs typeface="Manrope"/>
              </a:rPr>
              <a:t>[Product name]</a:t>
            </a:r>
          </a:p>
        </p:txBody>
      </p:sp>
      <p:sp>
        <p:nvSpPr>
          <p:cNvPr id="7" name="product audience 1">
            <a:extLst xmlns:a="http://schemas.openxmlformats.org/drawingml/2006/main">
              <a:ext uri="{FF2B5EF4-FFF2-40B4-BE49-F238E27FC236}">
                <a16:creationId xmlns:a16="http://schemas.microsoft.com/office/drawing/2014/main" id="{292D003E-A999-49C9-B138-7018704157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76625" y="2714625"/>
            <a:ext cx="138112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46B9AC"/>
                </a:solidFill>
                <a:latin typeface="Inter"/>
                <a:ea typeface="Inter"/>
                <a:cs typeface="Inter"/>
              </a:defRPr>
            </a:pPr>
            <a:r>
              <a:rPr sz="1650" b="1">
                <a:solidFill>
                  <a:srgbClr val="46B9AC"/>
                </a:solidFill>
                <a:latin typeface="Inter"/>
                <a:ea typeface="Inter"/>
                <a:cs typeface="Inter"/>
              </a:rPr>
              <a:t>[Audience]</a:t>
            </a:r>
          </a:p>
        </p:txBody>
      </p:sp>
      <p:sp>
        <p:nvSpPr>
          <p:cNvPr id="8" name="product job 1">
            <a:extLst xmlns:a="http://schemas.openxmlformats.org/drawingml/2006/main">
              <a:ext uri="{FF2B5EF4-FFF2-40B4-BE49-F238E27FC236}">
                <a16:creationId xmlns:a16="http://schemas.microsoft.com/office/drawing/2014/main" id="{E161BB5E-FBD1-468D-A09F-FB58D2FDA3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2714625"/>
            <a:ext cx="2333625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FFFFFF"/>
                </a:solidFill>
                <a:latin typeface="Inter"/>
                <a:ea typeface="Inter"/>
                <a:cs typeface="Inter"/>
              </a:defRPr>
            </a:pPr>
            <a:r>
              <a:rPr sz="1650" b="0">
                <a:solidFill>
                  <a:srgbClr val="FFFFFF"/>
                </a:solidFill>
                <a:latin typeface="Inter"/>
                <a:ea typeface="Inter"/>
                <a:cs typeface="Inter"/>
              </a:rPr>
              <a:t>[Job made simpler]</a:t>
            </a:r>
          </a:p>
        </p:txBody>
      </p:sp>
      <p:sp>
        <p:nvSpPr>
          <p:cNvPr id="9" name="product stage 1">
            <a:extLst xmlns:a="http://schemas.openxmlformats.org/drawingml/2006/main">
              <a:ext uri="{FF2B5EF4-FFF2-40B4-BE49-F238E27FC236}">
                <a16:creationId xmlns:a16="http://schemas.microsoft.com/office/drawing/2014/main" id="{8A41DB86-F025-45EC-A9FE-B918A3DCA6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0" y="2714625"/>
            <a:ext cx="1047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FFFFFF"/>
                </a:solidFill>
                <a:latin typeface="Inter"/>
                <a:ea typeface="Inter"/>
                <a:cs typeface="Inter"/>
              </a:defRPr>
            </a:pPr>
            <a:r>
              <a:rPr sz="1650" b="1">
                <a:solidFill>
                  <a:srgbClr val="FFFFFF"/>
                </a:solidFill>
                <a:latin typeface="Inter"/>
                <a:ea typeface="Inter"/>
                <a:cs typeface="Inter"/>
              </a:rPr>
              <a:t>[Stage]</a:t>
            </a:r>
          </a:p>
        </p:txBody>
      </p:sp>
      <p:sp>
        <p:nvSpPr>
          <p:cNvPr id="10" name="portfolio divider 2">
            <a:extLst xmlns:a="http://schemas.openxmlformats.org/drawingml/2006/main">
              <a:ext uri="{FF2B5EF4-FFF2-40B4-BE49-F238E27FC236}">
                <a16:creationId xmlns:a16="http://schemas.microsoft.com/office/drawing/2014/main" id="{BAD4CF9D-20B5-44D7-831F-4EB9E252A1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391025"/>
            <a:ext cx="8096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5C777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product name 2">
            <a:extLst xmlns:a="http://schemas.openxmlformats.org/drawingml/2006/main">
              <a:ext uri="{FF2B5EF4-FFF2-40B4-BE49-F238E27FC236}">
                <a16:creationId xmlns:a16="http://schemas.microsoft.com/office/drawing/2014/main" id="{ECDED4AA-B880-474C-8D32-E90CF94874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667125"/>
            <a:ext cx="2667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FFFFFF"/>
                </a:solidFill>
                <a:latin typeface="Manrope"/>
                <a:ea typeface="Manrope"/>
                <a:cs typeface="Manrope"/>
              </a:defRPr>
            </a:pPr>
            <a:r>
              <a:rPr sz="2550" b="1">
                <a:solidFill>
                  <a:srgbClr val="FFFFFF"/>
                </a:solidFill>
                <a:latin typeface="Manrope"/>
                <a:ea typeface="Manrope"/>
                <a:cs typeface="Manrope"/>
              </a:rPr>
              <a:t>[Product name]</a:t>
            </a:r>
          </a:p>
        </p:txBody>
      </p:sp>
      <p:sp>
        <p:nvSpPr>
          <p:cNvPr id="12" name="product audience 2">
            <a:extLst xmlns:a="http://schemas.openxmlformats.org/drawingml/2006/main">
              <a:ext uri="{FF2B5EF4-FFF2-40B4-BE49-F238E27FC236}">
                <a16:creationId xmlns:a16="http://schemas.microsoft.com/office/drawing/2014/main" id="{721710D3-5C83-4DDF-AB53-8B29929661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76625" y="3667125"/>
            <a:ext cx="138112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46B9AC"/>
                </a:solidFill>
                <a:latin typeface="Inter"/>
                <a:ea typeface="Inter"/>
                <a:cs typeface="Inter"/>
              </a:defRPr>
            </a:pPr>
            <a:r>
              <a:rPr sz="1650" b="1">
                <a:solidFill>
                  <a:srgbClr val="46B9AC"/>
                </a:solidFill>
                <a:latin typeface="Inter"/>
                <a:ea typeface="Inter"/>
                <a:cs typeface="Inter"/>
              </a:rPr>
              <a:t>[Audience]</a:t>
            </a:r>
          </a:p>
        </p:txBody>
      </p:sp>
      <p:sp>
        <p:nvSpPr>
          <p:cNvPr id="13" name="product job 2">
            <a:extLst xmlns:a="http://schemas.openxmlformats.org/drawingml/2006/main">
              <a:ext uri="{FF2B5EF4-FFF2-40B4-BE49-F238E27FC236}">
                <a16:creationId xmlns:a16="http://schemas.microsoft.com/office/drawing/2014/main" id="{C0790F8B-1047-4A5E-9059-DD1FEF2752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3667125"/>
            <a:ext cx="2333625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FFFFFF"/>
                </a:solidFill>
                <a:latin typeface="Inter"/>
                <a:ea typeface="Inter"/>
                <a:cs typeface="Inter"/>
              </a:defRPr>
            </a:pPr>
            <a:r>
              <a:rPr sz="1650" b="0">
                <a:solidFill>
                  <a:srgbClr val="FFFFFF"/>
                </a:solidFill>
                <a:latin typeface="Inter"/>
                <a:ea typeface="Inter"/>
                <a:cs typeface="Inter"/>
              </a:rPr>
              <a:t>[Job made simpler]</a:t>
            </a:r>
          </a:p>
        </p:txBody>
      </p:sp>
      <p:sp>
        <p:nvSpPr>
          <p:cNvPr id="14" name="product stage 2">
            <a:extLst xmlns:a="http://schemas.openxmlformats.org/drawingml/2006/main">
              <a:ext uri="{FF2B5EF4-FFF2-40B4-BE49-F238E27FC236}">
                <a16:creationId xmlns:a16="http://schemas.microsoft.com/office/drawing/2014/main" id="{B6D8D890-2048-4893-BD43-13CBE66783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0" y="3667125"/>
            <a:ext cx="1047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FFFFFF"/>
                </a:solidFill>
                <a:latin typeface="Inter"/>
                <a:ea typeface="Inter"/>
                <a:cs typeface="Inter"/>
              </a:defRPr>
            </a:pPr>
            <a:r>
              <a:rPr sz="1650" b="1">
                <a:solidFill>
                  <a:srgbClr val="FFFFFF"/>
                </a:solidFill>
                <a:latin typeface="Inter"/>
                <a:ea typeface="Inter"/>
                <a:cs typeface="Inter"/>
              </a:rPr>
              <a:t>[Stage]</a:t>
            </a:r>
          </a:p>
        </p:txBody>
      </p:sp>
      <p:sp>
        <p:nvSpPr>
          <p:cNvPr id="15" name="portfolio divider 3">
            <a:extLst xmlns:a="http://schemas.openxmlformats.org/drawingml/2006/main">
              <a:ext uri="{FF2B5EF4-FFF2-40B4-BE49-F238E27FC236}">
                <a16:creationId xmlns:a16="http://schemas.microsoft.com/office/drawing/2014/main" id="{483B2201-2E9B-47A2-9A16-4C8533842C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343525"/>
            <a:ext cx="8096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5C777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product name 3">
            <a:extLst xmlns:a="http://schemas.openxmlformats.org/drawingml/2006/main">
              <a:ext uri="{FF2B5EF4-FFF2-40B4-BE49-F238E27FC236}">
                <a16:creationId xmlns:a16="http://schemas.microsoft.com/office/drawing/2014/main" id="{E2F25904-9B0F-480F-9822-6E4298EA06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619625"/>
            <a:ext cx="2667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FFFFFF"/>
                </a:solidFill>
                <a:latin typeface="Manrope"/>
                <a:ea typeface="Manrope"/>
                <a:cs typeface="Manrope"/>
              </a:defRPr>
            </a:pPr>
            <a:r>
              <a:rPr sz="2550" b="1">
                <a:solidFill>
                  <a:srgbClr val="FFFFFF"/>
                </a:solidFill>
                <a:latin typeface="Manrope"/>
                <a:ea typeface="Manrope"/>
                <a:cs typeface="Manrope"/>
              </a:rPr>
              <a:t>[Product name]</a:t>
            </a:r>
          </a:p>
        </p:txBody>
      </p:sp>
      <p:sp>
        <p:nvSpPr>
          <p:cNvPr id="17" name="product audience 3">
            <a:extLst xmlns:a="http://schemas.openxmlformats.org/drawingml/2006/main">
              <a:ext uri="{FF2B5EF4-FFF2-40B4-BE49-F238E27FC236}">
                <a16:creationId xmlns:a16="http://schemas.microsoft.com/office/drawing/2014/main" id="{36F46142-1FC0-43B3-AEFE-E80ADC57A2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76625" y="4619625"/>
            <a:ext cx="138112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46B9AC"/>
                </a:solidFill>
                <a:latin typeface="Inter"/>
                <a:ea typeface="Inter"/>
                <a:cs typeface="Inter"/>
              </a:defRPr>
            </a:pPr>
            <a:r>
              <a:rPr sz="1650" b="1">
                <a:solidFill>
                  <a:srgbClr val="46B9AC"/>
                </a:solidFill>
                <a:latin typeface="Inter"/>
                <a:ea typeface="Inter"/>
                <a:cs typeface="Inter"/>
              </a:rPr>
              <a:t>[Audience]</a:t>
            </a:r>
          </a:p>
        </p:txBody>
      </p:sp>
      <p:sp>
        <p:nvSpPr>
          <p:cNvPr id="18" name="product job 3">
            <a:extLst xmlns:a="http://schemas.openxmlformats.org/drawingml/2006/main">
              <a:ext uri="{FF2B5EF4-FFF2-40B4-BE49-F238E27FC236}">
                <a16:creationId xmlns:a16="http://schemas.microsoft.com/office/drawing/2014/main" id="{7371CCE6-8236-4B66-9859-1BF1C571A4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4619625"/>
            <a:ext cx="2333625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FFFFFF"/>
                </a:solidFill>
                <a:latin typeface="Inter"/>
                <a:ea typeface="Inter"/>
                <a:cs typeface="Inter"/>
              </a:defRPr>
            </a:pPr>
            <a:r>
              <a:rPr sz="1650" b="0">
                <a:solidFill>
                  <a:srgbClr val="FFFFFF"/>
                </a:solidFill>
                <a:latin typeface="Inter"/>
                <a:ea typeface="Inter"/>
                <a:cs typeface="Inter"/>
              </a:rPr>
              <a:t>[Job made simpler]</a:t>
            </a:r>
          </a:p>
        </p:txBody>
      </p:sp>
      <p:sp>
        <p:nvSpPr>
          <p:cNvPr id="19" name="product stage 3">
            <a:extLst xmlns:a="http://schemas.openxmlformats.org/drawingml/2006/main">
              <a:ext uri="{FF2B5EF4-FFF2-40B4-BE49-F238E27FC236}">
                <a16:creationId xmlns:a16="http://schemas.microsoft.com/office/drawing/2014/main" id="{B1C5B0FA-1047-480D-AA91-473C2647A2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0" y="4619625"/>
            <a:ext cx="1047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FFFFFF"/>
                </a:solidFill>
                <a:latin typeface="Inter"/>
                <a:ea typeface="Inter"/>
                <a:cs typeface="Inter"/>
              </a:defRPr>
            </a:pPr>
            <a:r>
              <a:rPr sz="1650" b="1">
                <a:solidFill>
                  <a:srgbClr val="FFFFFF"/>
                </a:solidFill>
                <a:latin typeface="Inter"/>
                <a:ea typeface="Inter"/>
                <a:cs typeface="Inter"/>
              </a:rPr>
              <a:t>[Stage]</a:t>
            </a:r>
          </a:p>
        </p:txBody>
      </p:sp>
      <p:sp>
        <p:nvSpPr>
          <p:cNvPr id="20" name="shared capability">
            <a:extLst xmlns:a="http://schemas.openxmlformats.org/drawingml/2006/main">
              <a:ext uri="{FF2B5EF4-FFF2-40B4-BE49-F238E27FC236}">
                <a16:creationId xmlns:a16="http://schemas.microsoft.com/office/drawing/2014/main" id="{BBB377CA-E473-441D-AC5F-6293C7CF75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619750"/>
            <a:ext cx="8953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FFFFFF"/>
                </a:solidFill>
                <a:latin typeface="Manrope"/>
                <a:ea typeface="Manrope"/>
                <a:cs typeface="Manrope"/>
              </a:defRPr>
            </a:pPr>
            <a:r>
              <a:rPr sz="2550" b="1">
                <a:solidFill>
                  <a:srgbClr val="FFFFFF"/>
                </a:solidFill>
                <a:latin typeface="Manrope"/>
                <a:ea typeface="Manrope"/>
                <a:cs typeface="Manrope"/>
              </a:rPr>
              <a:t>Shared capability: human judgment + execution</a:t>
            </a:r>
          </a:p>
        </p:txBody>
      </p:sp>
      <p:sp>
        <p:nvSpPr>
          <p:cNvPr id="21" name="footer rule">
            <a:extLst xmlns:a="http://schemas.openxmlformats.org/drawingml/2006/main">
              <a:ext uri="{FF2B5EF4-FFF2-40B4-BE49-F238E27FC236}">
                <a16:creationId xmlns:a16="http://schemas.microsoft.com/office/drawing/2014/main" id="{57B57FC7-3E0B-447A-AB85-E934221D56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5C777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footer">
            <a:extLst xmlns:a="http://schemas.openxmlformats.org/drawingml/2006/main">
              <a:ext uri="{FF2B5EF4-FFF2-40B4-BE49-F238E27FC236}">
                <a16:creationId xmlns:a16="http://schemas.microsoft.com/office/drawing/2014/main" id="{935B8730-E8AB-4A9C-BDBB-07B2B45D70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4095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FFFFFF"/>
                </a:solidFill>
                <a:latin typeface="Inter"/>
                <a:ea typeface="Inter"/>
                <a:cs typeface="Inter"/>
              </a:defRPr>
            </a:pPr>
            <a:r>
              <a:rPr sz="1650" b="1">
                <a:solidFill>
                  <a:srgbClr val="FFFFFF"/>
                </a:solidFill>
                <a:latin typeface="Inter"/>
                <a:ea typeface="Inter"/>
                <a:cs typeface="Inter"/>
              </a:rPr>
              <a:t>Merv Technologies · merv.tech</a:t>
            </a:r>
          </a:p>
        </p:txBody>
      </p:sp>
      <p:sp>
        <p:nvSpPr>
          <p:cNvPr id="23" name="slide number">
            <a:extLst xmlns:a="http://schemas.openxmlformats.org/drawingml/2006/main">
              <a:ext uri="{FF2B5EF4-FFF2-40B4-BE49-F238E27FC236}">
                <a16:creationId xmlns:a16="http://schemas.microsoft.com/office/drawing/2014/main" id="{C77DE748-3966-4725-938F-6DF7B48921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10900" y="6486525"/>
            <a:ext cx="571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FFFFFF"/>
                </a:solidFill>
                <a:latin typeface="Inter"/>
                <a:ea typeface="Inter"/>
                <a:cs typeface="Inter"/>
              </a:defRPr>
            </a:pPr>
            <a:r>
              <a:rPr sz="1650" b="1">
                <a:solidFill>
                  <a:srgbClr val="FFFFFF"/>
                </a:solidFill>
                <a:latin typeface="Inter"/>
                <a:ea typeface="Inter"/>
                <a:cs typeface="Inter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741283962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section label">
            <a:extLst xmlns:a="http://schemas.openxmlformats.org/drawingml/2006/main">
              <a:ext uri="{FF2B5EF4-FFF2-40B4-BE49-F238E27FC236}">
                <a16:creationId xmlns:a16="http://schemas.microsoft.com/office/drawing/2014/main" id="{BA5ABFE6-29EE-4E75-9F08-0186FEBC6D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23900"/>
            <a:ext cx="3429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1">
                <a:solidFill>
                  <a:srgbClr val="5C7773"/>
                </a:solidFill>
                <a:latin typeface="Inter"/>
                <a:ea typeface="Inter"/>
                <a:cs typeface="Inter"/>
              </a:rPr>
              <a:t>PRODUCT DEEP DIVE</a:t>
            </a:r>
          </a:p>
        </p:txBody>
      </p:sp>
      <p:sp>
        <p:nvSpPr>
          <p:cNvPr id="2" name="slide title">
            <a:extLst xmlns:a="http://schemas.openxmlformats.org/drawingml/2006/main">
              <a:ext uri="{FF2B5EF4-FFF2-40B4-BE49-F238E27FC236}">
                <a16:creationId xmlns:a16="http://schemas.microsoft.com/office/drawing/2014/main" id="{A0CA8A61-30F9-40F0-8A15-DF5938BC63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900" b="1">
                <a:solidFill>
                  <a:srgbClr val="173B37"/>
                </a:solidFill>
                <a:latin typeface="Manrope"/>
                <a:ea typeface="Manrope"/>
                <a:cs typeface="Manrope"/>
              </a:defRPr>
            </a:pPr>
            <a:r>
              <a:rPr sz="3900" b="1">
                <a:solidFill>
                  <a:srgbClr val="173B37"/>
                </a:solidFill>
                <a:latin typeface="Manrope"/>
                <a:ea typeface="Manrope"/>
                <a:cs typeface="Manrope"/>
              </a:rPr>
              <a:t>A focused product, built around the work.</a:t>
            </a:r>
          </a:p>
        </p:txBody>
      </p:sp>
      <p:sp>
        <p:nvSpPr>
          <p:cNvPr id="3" name="product screenshot placeholder">
            <a:extLst xmlns:a="http://schemas.openxmlformats.org/drawingml/2006/main">
              <a:ext uri="{FF2B5EF4-FFF2-40B4-BE49-F238E27FC236}">
                <a16:creationId xmlns:a16="http://schemas.microsoft.com/office/drawing/2014/main" id="{99C2E51A-CCE4-4758-AD7A-EDDDF071EE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076450"/>
            <a:ext cx="6191250" cy="3333750"/>
          </a:xfrm>
          <a:prstGeom xmlns:a="http://schemas.openxmlformats.org/drawingml/2006/main" prst="roundRect">
            <a:avLst>
              <a:gd name="adj" fmla="val 5714"/>
            </a:avLst>
          </a:prstGeom>
          <a:solidFill xmlns:a="http://schemas.openxmlformats.org/drawingml/2006/main">
            <a:srgbClr val="F3FBF9"/>
          </a:solidFill>
          <a:ln xmlns:a="http://schemas.openxmlformats.org/drawingml/2006/main" w="19050">
            <a:solidFill>
              <a:srgbClr val="CFE2DF"/>
            </a:solidFill>
            <a:prstDash val="solid"/>
          </a:ln>
        </p:spPr>
      </p:sp>
      <p:sp>
        <p:nvSpPr>
          <p:cNvPr id="4" name="screenshot label">
            <a:extLst xmlns:a="http://schemas.openxmlformats.org/drawingml/2006/main">
              <a:ext uri="{FF2B5EF4-FFF2-40B4-BE49-F238E27FC236}">
                <a16:creationId xmlns:a16="http://schemas.microsoft.com/office/drawing/2014/main" id="{5452583E-9E3F-4D1B-B149-1DAA4B92D6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3295650"/>
            <a:ext cx="474345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550" b="1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2550" b="1">
                <a:solidFill>
                  <a:srgbClr val="5C7773"/>
                </a:solidFill>
                <a:latin typeface="Inter"/>
                <a:ea typeface="Inter"/>
                <a:cs typeface="Inter"/>
              </a:rPr>
              <a:t>[Product screenshot or workflow image]</a:t>
            </a:r>
          </a:p>
        </p:txBody>
      </p:sp>
      <p:sp>
        <p:nvSpPr>
          <p:cNvPr id="5" name="product name">
            <a:extLst xmlns:a="http://schemas.openxmlformats.org/drawingml/2006/main">
              <a:ext uri="{FF2B5EF4-FFF2-40B4-BE49-F238E27FC236}">
                <a16:creationId xmlns:a16="http://schemas.microsoft.com/office/drawing/2014/main" id="{1937ECBF-2AED-41B3-A7D5-D969BB2157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2038350"/>
            <a:ext cx="40005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173B37"/>
                </a:solidFill>
                <a:latin typeface="Manrope"/>
                <a:ea typeface="Manrope"/>
                <a:cs typeface="Manrope"/>
              </a:defRPr>
            </a:pPr>
            <a:r>
              <a:rPr sz="2550" b="1">
                <a:solidFill>
                  <a:srgbClr val="173B37"/>
                </a:solidFill>
                <a:latin typeface="Manrope"/>
                <a:ea typeface="Manrope"/>
                <a:cs typeface="Manrope"/>
              </a:rPr>
              <a:t>[Product name]</a:t>
            </a:r>
          </a:p>
        </p:txBody>
      </p:sp>
      <p:sp>
        <p:nvSpPr>
          <p:cNvPr id="6" name="primary user">
            <a:extLst xmlns:a="http://schemas.openxmlformats.org/drawingml/2006/main">
              <a:ext uri="{FF2B5EF4-FFF2-40B4-BE49-F238E27FC236}">
                <a16:creationId xmlns:a16="http://schemas.microsoft.com/office/drawing/2014/main" id="{26CBDA1A-FBFE-4061-A759-7242A88900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2647950"/>
            <a:ext cx="4000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1">
                <a:solidFill>
                  <a:srgbClr val="5C7773"/>
                </a:solidFill>
                <a:latin typeface="Inter"/>
                <a:ea typeface="Inter"/>
                <a:cs typeface="Inter"/>
              </a:rPr>
              <a:t>For [Primary user]</a:t>
            </a:r>
          </a:p>
        </p:txBody>
      </p:sp>
      <p:sp>
        <p:nvSpPr>
          <p:cNvPr id="7" name="job to be done">
            <a:extLst xmlns:a="http://schemas.openxmlformats.org/drawingml/2006/main">
              <a:ext uri="{FF2B5EF4-FFF2-40B4-BE49-F238E27FC236}">
                <a16:creationId xmlns:a16="http://schemas.microsoft.com/office/drawing/2014/main" id="{6DE9D702-89FE-4009-AAC7-017D9CE004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3181350"/>
            <a:ext cx="4000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173B37"/>
                </a:solidFill>
                <a:latin typeface="Inter"/>
                <a:ea typeface="Inter"/>
                <a:cs typeface="Inter"/>
              </a:defRPr>
            </a:pPr>
            <a:r>
              <a:rPr sz="2550" b="1">
                <a:solidFill>
                  <a:srgbClr val="173B37"/>
                </a:solidFill>
                <a:latin typeface="Inter"/>
                <a:ea typeface="Inter"/>
                <a:cs typeface="Inter"/>
              </a:rPr>
              <a:t>[Job to be done]</a:t>
            </a:r>
          </a:p>
        </p:txBody>
      </p:sp>
      <p:sp>
        <p:nvSpPr>
          <p:cNvPr id="8" name="how it helps">
            <a:extLst xmlns:a="http://schemas.openxmlformats.org/drawingml/2006/main">
              <a:ext uri="{FF2B5EF4-FFF2-40B4-BE49-F238E27FC236}">
                <a16:creationId xmlns:a16="http://schemas.microsoft.com/office/drawing/2014/main" id="{1D2CB63F-A0B2-4605-BE63-7F13AE7E55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3981450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0">
                <a:solidFill>
                  <a:srgbClr val="5C7773"/>
                </a:solidFill>
                <a:latin typeface="Inter"/>
                <a:ea typeface="Inter"/>
                <a:cs typeface="Inter"/>
              </a:rPr>
              <a:t>[How the product helps]</a:t>
            </a:r>
          </a:p>
        </p:txBody>
      </p:sp>
      <p:sp>
        <p:nvSpPr>
          <p:cNvPr id="9" name="why different">
            <a:extLst xmlns:a="http://schemas.openxmlformats.org/drawingml/2006/main">
              <a:ext uri="{FF2B5EF4-FFF2-40B4-BE49-F238E27FC236}">
                <a16:creationId xmlns:a16="http://schemas.microsoft.com/office/drawing/2014/main" id="{615482FA-15FD-45B3-BEB5-D7B1873C42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4629150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0">
                <a:solidFill>
                  <a:srgbClr val="5C7773"/>
                </a:solidFill>
                <a:latin typeface="Inter"/>
                <a:ea typeface="Inter"/>
                <a:cs typeface="Inter"/>
              </a:rPr>
              <a:t>[Why it is different]</a:t>
            </a:r>
          </a:p>
        </p:txBody>
      </p:sp>
      <p:sp>
        <p:nvSpPr>
          <p:cNvPr id="10" name="deep dive principle">
            <a:extLst xmlns:a="http://schemas.openxmlformats.org/drawingml/2006/main">
              <a:ext uri="{FF2B5EF4-FFF2-40B4-BE49-F238E27FC236}">
                <a16:creationId xmlns:a16="http://schemas.microsoft.com/office/drawing/2014/main" id="{3D7F1361-EB33-4722-AFE1-87BDED4773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657850"/>
            <a:ext cx="9810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173B37"/>
                </a:solidFill>
                <a:latin typeface="Inter"/>
                <a:ea typeface="Inter"/>
                <a:cs typeface="Inter"/>
              </a:defRPr>
            </a:pPr>
            <a:r>
              <a:rPr sz="1650" b="1">
                <a:solidFill>
                  <a:srgbClr val="173B37"/>
                </a:solidFill>
                <a:latin typeface="Inter"/>
                <a:ea typeface="Inter"/>
                <a:cs typeface="Inter"/>
              </a:rPr>
              <a:t>Start with the work, then remove the complexity in the way.</a:t>
            </a:r>
          </a:p>
        </p:txBody>
      </p:sp>
      <p:sp>
        <p:nvSpPr>
          <p:cNvPr id="11" name="footer rule">
            <a:extLst xmlns:a="http://schemas.openxmlformats.org/drawingml/2006/main">
              <a:ext uri="{FF2B5EF4-FFF2-40B4-BE49-F238E27FC236}">
                <a16:creationId xmlns:a16="http://schemas.microsoft.com/office/drawing/2014/main" id="{AC10DEE2-D916-41DF-96A6-67FAEF6AEC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FE2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footer">
            <a:extLst xmlns:a="http://schemas.openxmlformats.org/drawingml/2006/main">
              <a:ext uri="{FF2B5EF4-FFF2-40B4-BE49-F238E27FC236}">
                <a16:creationId xmlns:a16="http://schemas.microsoft.com/office/drawing/2014/main" id="{FFEB001C-2EB7-4FB6-B9FB-111D3509C3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4095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1">
                <a:solidFill>
                  <a:srgbClr val="5C7773"/>
                </a:solidFill>
                <a:latin typeface="Inter"/>
                <a:ea typeface="Inter"/>
                <a:cs typeface="Inter"/>
              </a:rPr>
              <a:t>Merv Technologies · merv.tech</a:t>
            </a:r>
          </a:p>
        </p:txBody>
      </p:sp>
      <p:sp>
        <p:nvSpPr>
          <p:cNvPr id="13" name="slide number">
            <a:extLst xmlns:a="http://schemas.openxmlformats.org/drawingml/2006/main">
              <a:ext uri="{FF2B5EF4-FFF2-40B4-BE49-F238E27FC236}">
                <a16:creationId xmlns:a16="http://schemas.microsoft.com/office/drawing/2014/main" id="{8BB35D8A-2DB7-4DB7-BC90-AFA76146CC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10900" y="6486525"/>
            <a:ext cx="571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1">
                <a:solidFill>
                  <a:srgbClr val="5C7773"/>
                </a:solidFill>
                <a:latin typeface="Inter"/>
                <a:ea typeface="Inter"/>
                <a:cs typeface="Inter"/>
              </a:rPr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1338935056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3FBF9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section label">
            <a:extLst xmlns:a="http://schemas.openxmlformats.org/drawingml/2006/main">
              <a:ext uri="{FF2B5EF4-FFF2-40B4-BE49-F238E27FC236}">
                <a16:creationId xmlns:a16="http://schemas.microsoft.com/office/drawing/2014/main" id="{EF91FCEB-D453-4864-A1B7-27220641B0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23900"/>
            <a:ext cx="3429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1">
                <a:solidFill>
                  <a:srgbClr val="5C7773"/>
                </a:solidFill>
                <a:latin typeface="Inter"/>
                <a:ea typeface="Inter"/>
                <a:cs typeface="Inter"/>
              </a:rPr>
              <a:t>TRACTION</a:t>
            </a:r>
          </a:p>
        </p:txBody>
      </p:sp>
      <p:sp>
        <p:nvSpPr>
          <p:cNvPr id="2" name="slide title">
            <a:extLst xmlns:a="http://schemas.openxmlformats.org/drawingml/2006/main">
              <a:ext uri="{FF2B5EF4-FFF2-40B4-BE49-F238E27FC236}">
                <a16:creationId xmlns:a16="http://schemas.microsoft.com/office/drawing/2014/main" id="{51D11789-518D-4B19-9500-3B3F95B56C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900" b="1">
                <a:solidFill>
                  <a:srgbClr val="173B37"/>
                </a:solidFill>
                <a:latin typeface="Manrope"/>
                <a:ea typeface="Manrope"/>
                <a:cs typeface="Manrope"/>
              </a:defRPr>
            </a:pPr>
            <a:r>
              <a:rPr sz="3900" b="1">
                <a:solidFill>
                  <a:srgbClr val="173B37"/>
                </a:solidFill>
                <a:latin typeface="Manrope"/>
                <a:ea typeface="Manrope"/>
                <a:cs typeface="Manrope"/>
              </a:rPr>
              <a:t>Progress that earns the next conversation.</a:t>
            </a:r>
          </a:p>
        </p:txBody>
      </p:sp>
      <p:sp>
        <p:nvSpPr>
          <p:cNvPr id="3" name="traction statement">
            <a:extLst xmlns:a="http://schemas.openxmlformats.org/drawingml/2006/main">
              <a:ext uri="{FF2B5EF4-FFF2-40B4-BE49-F238E27FC236}">
                <a16:creationId xmlns:a16="http://schemas.microsoft.com/office/drawing/2014/main" id="{2E6417F4-8218-432F-8F6B-4425605EE4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809750"/>
            <a:ext cx="102870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173B37"/>
                </a:solidFill>
                <a:latin typeface="Inter"/>
                <a:ea typeface="Inter"/>
                <a:cs typeface="Inter"/>
              </a:defRPr>
            </a:pPr>
            <a:r>
              <a:rPr sz="1800" b="0">
                <a:solidFill>
                  <a:srgbClr val="173B37"/>
                </a:solidFill>
                <a:latin typeface="Inter"/>
                <a:ea typeface="Inter"/>
                <a:cs typeface="Inter"/>
              </a:rPr>
              <a:t>The evidence shows what has been learned, what is working, and what comes next.</a:t>
            </a:r>
          </a:p>
        </p:txBody>
      </p:sp>
      <p:sp>
        <p:nvSpPr>
          <p:cNvPr id="4" name="verified metric 1">
            <a:extLst xmlns:a="http://schemas.openxmlformats.org/drawingml/2006/main">
              <a:ext uri="{FF2B5EF4-FFF2-40B4-BE49-F238E27FC236}">
                <a16:creationId xmlns:a16="http://schemas.microsoft.com/office/drawing/2014/main" id="{74F2523B-5295-4673-BDED-F624556B8A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0"/>
            <a:ext cx="3095625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73B37"/>
                </a:solidFill>
                <a:latin typeface="Manrope"/>
                <a:ea typeface="Manrope"/>
                <a:cs typeface="Manrope"/>
              </a:defRPr>
            </a:pPr>
            <a:r>
              <a:rPr sz="2700" b="1">
                <a:solidFill>
                  <a:srgbClr val="173B37"/>
                </a:solidFill>
                <a:latin typeface="Manrope"/>
                <a:ea typeface="Manrope"/>
                <a:cs typeface="Manrope"/>
              </a:rPr>
              <a:t>[Verified metric 1]</a:t>
            </a:r>
          </a:p>
        </p:txBody>
      </p:sp>
      <p:sp>
        <p:nvSpPr>
          <p:cNvPr id="5" name="metric meaning 1">
            <a:extLst xmlns:a="http://schemas.openxmlformats.org/drawingml/2006/main">
              <a:ext uri="{FF2B5EF4-FFF2-40B4-BE49-F238E27FC236}">
                <a16:creationId xmlns:a16="http://schemas.microsoft.com/office/drawing/2014/main" id="{CBB37CD9-E2D2-44E4-B468-B588634525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790950"/>
            <a:ext cx="3095625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0">
                <a:solidFill>
                  <a:srgbClr val="5C7773"/>
                </a:solidFill>
                <a:latin typeface="Inter"/>
                <a:ea typeface="Inter"/>
                <a:cs typeface="Inter"/>
              </a:rPr>
              <a:t>[What this evidence means]</a:t>
            </a:r>
          </a:p>
        </p:txBody>
      </p:sp>
      <p:sp>
        <p:nvSpPr>
          <p:cNvPr id="6" name="verified metric 2">
            <a:extLst xmlns:a="http://schemas.openxmlformats.org/drawingml/2006/main">
              <a:ext uri="{FF2B5EF4-FFF2-40B4-BE49-F238E27FC236}">
                <a16:creationId xmlns:a16="http://schemas.microsoft.com/office/drawing/2014/main" id="{ECCF4864-C1B2-4B4C-99D7-2CB652E205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2857500"/>
            <a:ext cx="3095625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73B37"/>
                </a:solidFill>
                <a:latin typeface="Manrope"/>
                <a:ea typeface="Manrope"/>
                <a:cs typeface="Manrope"/>
              </a:defRPr>
            </a:pPr>
            <a:r>
              <a:rPr sz="2700" b="1">
                <a:solidFill>
                  <a:srgbClr val="173B37"/>
                </a:solidFill>
                <a:latin typeface="Manrope"/>
                <a:ea typeface="Manrope"/>
                <a:cs typeface="Manrope"/>
              </a:rPr>
              <a:t>[Verified metric 2]</a:t>
            </a:r>
          </a:p>
        </p:txBody>
      </p:sp>
      <p:sp>
        <p:nvSpPr>
          <p:cNvPr id="7" name="metric meaning 2">
            <a:extLst xmlns:a="http://schemas.openxmlformats.org/drawingml/2006/main">
              <a:ext uri="{FF2B5EF4-FFF2-40B4-BE49-F238E27FC236}">
                <a16:creationId xmlns:a16="http://schemas.microsoft.com/office/drawing/2014/main" id="{D1A603D3-2D18-4B5F-9C48-6F14E247FA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3790950"/>
            <a:ext cx="3095625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0">
                <a:solidFill>
                  <a:srgbClr val="5C7773"/>
                </a:solidFill>
                <a:latin typeface="Inter"/>
                <a:ea typeface="Inter"/>
                <a:cs typeface="Inter"/>
              </a:rPr>
              <a:t>[What this evidence means]</a:t>
            </a:r>
          </a:p>
        </p:txBody>
      </p:sp>
      <p:sp>
        <p:nvSpPr>
          <p:cNvPr id="8" name="verified metric 3">
            <a:extLst xmlns:a="http://schemas.openxmlformats.org/drawingml/2006/main">
              <a:ext uri="{FF2B5EF4-FFF2-40B4-BE49-F238E27FC236}">
                <a16:creationId xmlns:a16="http://schemas.microsoft.com/office/drawing/2014/main" id="{53104A9E-88E8-4D68-8C33-94CB602F98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2857500"/>
            <a:ext cx="3095625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73B37"/>
                </a:solidFill>
                <a:latin typeface="Manrope"/>
                <a:ea typeface="Manrope"/>
                <a:cs typeface="Manrope"/>
              </a:defRPr>
            </a:pPr>
            <a:r>
              <a:rPr sz="2700" b="1">
                <a:solidFill>
                  <a:srgbClr val="173B37"/>
                </a:solidFill>
                <a:latin typeface="Manrope"/>
                <a:ea typeface="Manrope"/>
                <a:cs typeface="Manrope"/>
              </a:rPr>
              <a:t>[Verified metric 3]</a:t>
            </a:r>
          </a:p>
        </p:txBody>
      </p:sp>
      <p:sp>
        <p:nvSpPr>
          <p:cNvPr id="9" name="metric meaning 3">
            <a:extLst xmlns:a="http://schemas.openxmlformats.org/drawingml/2006/main">
              <a:ext uri="{FF2B5EF4-FFF2-40B4-BE49-F238E27FC236}">
                <a16:creationId xmlns:a16="http://schemas.microsoft.com/office/drawing/2014/main" id="{D405DD8C-F509-453C-AB1A-87DE82788A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790950"/>
            <a:ext cx="3095625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0">
                <a:solidFill>
                  <a:srgbClr val="5C7773"/>
                </a:solidFill>
                <a:latin typeface="Inter"/>
                <a:ea typeface="Inter"/>
                <a:cs typeface="Inter"/>
              </a:rPr>
              <a:t>[What this evidence means]</a:t>
            </a:r>
          </a:p>
        </p:txBody>
      </p:sp>
      <p:sp>
        <p:nvSpPr>
          <p:cNvPr id="10" name="milestone accent">
            <a:extLst xmlns:a="http://schemas.openxmlformats.org/drawingml/2006/main">
              <a:ext uri="{FF2B5EF4-FFF2-40B4-BE49-F238E27FC236}">
                <a16:creationId xmlns:a16="http://schemas.microsoft.com/office/drawing/2014/main" id="{438D4898-79F2-4A43-B110-5DB62AE084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819650"/>
            <a:ext cx="57150" cy="76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5B32D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evidence period">
            <a:extLst xmlns:a="http://schemas.openxmlformats.org/drawingml/2006/main">
              <a:ext uri="{FF2B5EF4-FFF2-40B4-BE49-F238E27FC236}">
                <a16:creationId xmlns:a16="http://schemas.microsoft.com/office/drawing/2014/main" id="{342C0033-E5B2-488D-936C-59DE870912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" y="4762500"/>
            <a:ext cx="2476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1">
                <a:solidFill>
                  <a:srgbClr val="5C7773"/>
                </a:solidFill>
                <a:latin typeface="Inter"/>
                <a:ea typeface="Inter"/>
                <a:cs typeface="Inter"/>
              </a:rPr>
              <a:t>[Evidence period]</a:t>
            </a:r>
          </a:p>
        </p:txBody>
      </p:sp>
      <p:sp>
        <p:nvSpPr>
          <p:cNvPr id="12" name="next milestone">
            <a:extLst xmlns:a="http://schemas.openxmlformats.org/drawingml/2006/main">
              <a:ext uri="{FF2B5EF4-FFF2-40B4-BE49-F238E27FC236}">
                <a16:creationId xmlns:a16="http://schemas.microsoft.com/office/drawing/2014/main" id="{8FFCD5D6-5074-4F6B-BDEF-A73D47E67E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" y="5124450"/>
            <a:ext cx="61912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173B37"/>
                </a:solidFill>
                <a:latin typeface="Inter"/>
                <a:ea typeface="Inter"/>
                <a:cs typeface="Inter"/>
              </a:defRPr>
            </a:pPr>
            <a:r>
              <a:rPr sz="2550" b="1">
                <a:solidFill>
                  <a:srgbClr val="173B37"/>
                </a:solidFill>
                <a:latin typeface="Inter"/>
                <a:ea typeface="Inter"/>
                <a:cs typeface="Inter"/>
              </a:rPr>
              <a:t>Next: [Next milestone]</a:t>
            </a:r>
          </a:p>
        </p:txBody>
      </p:sp>
      <p:sp>
        <p:nvSpPr>
          <p:cNvPr id="13" name="source note">
            <a:extLst xmlns:a="http://schemas.openxmlformats.org/drawingml/2006/main">
              <a:ext uri="{FF2B5EF4-FFF2-40B4-BE49-F238E27FC236}">
                <a16:creationId xmlns:a16="http://schemas.microsoft.com/office/drawing/2014/main" id="{68CA8400-AA20-48A6-BDE8-A3A8E45A73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5143500"/>
            <a:ext cx="32956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1650" b="0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0">
                <a:solidFill>
                  <a:srgbClr val="5C7773"/>
                </a:solidFill>
                <a:latin typeface="Inter"/>
                <a:ea typeface="Inter"/>
                <a:cs typeface="Inter"/>
              </a:rPr>
              <a:t>[Source or note]</a:t>
            </a:r>
          </a:p>
        </p:txBody>
      </p:sp>
      <p:pic>
        <p:nvPicPr>
          <p:cNvPr id="31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5ae19523db147c2">
            <a:extLst>
              <a:ext uri="{96DAC541-7B7A-43D3-8B79-37D633B846F1}">
                <asvg:svgBlip xmlns:asvg="http://schemas.microsoft.com/office/drawing/2016/SVG/main" r:embed="Rffd487586b454842"/>
              </a:ext>
            </a:extLst>
          </a:blip>
          <a:stretch xmlns:a="http://schemas.openxmlformats.org/drawingml/2006/main"/>
        </p:blipFill>
        <p:spPr>
          <a:xfrm xmlns:a="http://schemas.openxmlformats.org/drawingml/2006/main">
            <a:off x="0" y="5048250"/>
            <a:ext cx="666750" cy="1047750"/>
          </a:xfrm>
          <a:prstGeom xmlns:a="http://schemas.openxmlformats.org/drawingml/2006/main" prst="rect">
            <a:avLst/>
          </a:prstGeom>
        </p:spPr>
      </p:pic>
      <p:sp>
        <p:nvSpPr>
          <p:cNvPr id="15" name="footer rule">
            <a:extLst xmlns:a="http://schemas.openxmlformats.org/drawingml/2006/main">
              <a:ext uri="{FF2B5EF4-FFF2-40B4-BE49-F238E27FC236}">
                <a16:creationId xmlns:a16="http://schemas.microsoft.com/office/drawing/2014/main" id="{F6F01C50-4FB6-4B19-B695-E8B990FB1C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FE2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footer">
            <a:extLst xmlns:a="http://schemas.openxmlformats.org/drawingml/2006/main">
              <a:ext uri="{FF2B5EF4-FFF2-40B4-BE49-F238E27FC236}">
                <a16:creationId xmlns:a16="http://schemas.microsoft.com/office/drawing/2014/main" id="{9C150496-8A9A-484F-A64A-D18B75D09E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4095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1">
                <a:solidFill>
                  <a:srgbClr val="5C7773"/>
                </a:solidFill>
                <a:latin typeface="Inter"/>
                <a:ea typeface="Inter"/>
                <a:cs typeface="Inter"/>
              </a:rPr>
              <a:t>Merv Technologies · merv.tech</a:t>
            </a:r>
          </a:p>
        </p:txBody>
      </p:sp>
      <p:sp>
        <p:nvSpPr>
          <p:cNvPr id="17" name="slide number">
            <a:extLst xmlns:a="http://schemas.openxmlformats.org/drawingml/2006/main">
              <a:ext uri="{FF2B5EF4-FFF2-40B4-BE49-F238E27FC236}">
                <a16:creationId xmlns:a16="http://schemas.microsoft.com/office/drawing/2014/main" id="{B5F07C33-55F3-4A90-ACC7-43F933DE42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10900" y="6486525"/>
            <a:ext cx="571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1">
                <a:solidFill>
                  <a:srgbClr val="5C7773"/>
                </a:solidFill>
                <a:latin typeface="Inter"/>
                <a:ea typeface="Inter"/>
                <a:cs typeface="Inter"/>
              </a:rPr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497089276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5" name="section label">
            <a:extLst xmlns:a="http://schemas.openxmlformats.org/drawingml/2006/main">
              <a:ext uri="{FF2B5EF4-FFF2-40B4-BE49-F238E27FC236}">
                <a16:creationId xmlns:a16="http://schemas.microsoft.com/office/drawing/2014/main" id="{FFBBC13A-7109-4BAE-8F2E-BB06498465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23900"/>
            <a:ext cx="3429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1">
                <a:solidFill>
                  <a:srgbClr val="5C7773"/>
                </a:solidFill>
                <a:latin typeface="Inter"/>
                <a:ea typeface="Inter"/>
                <a:cs typeface="Inter"/>
              </a:rPr>
              <a:t>TEAM</a:t>
            </a:r>
          </a:p>
        </p:txBody>
      </p:sp>
      <p:sp>
        <p:nvSpPr>
          <p:cNvPr id="2" name="slide title">
            <a:extLst xmlns:a="http://schemas.openxmlformats.org/drawingml/2006/main">
              <a:ext uri="{FF2B5EF4-FFF2-40B4-BE49-F238E27FC236}">
                <a16:creationId xmlns:a16="http://schemas.microsoft.com/office/drawing/2014/main" id="{D2C269E3-0D74-443D-B2B8-D5BA930301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97566"/>
          </a:bodyPr>
          <a:lstStyle xmlns:a="http://schemas.openxmlformats.org/drawingml/2006/main"/>
          <a:p xmlns:a="http://schemas.openxmlformats.org/drawingml/2006/main">
            <a:pPr algn="l">
              <a:defRPr sz="3900" b="1">
                <a:solidFill>
                  <a:srgbClr val="173B37"/>
                </a:solidFill>
                <a:latin typeface="Manrope"/>
                <a:ea typeface="Manrope"/>
                <a:cs typeface="Manrope"/>
              </a:defRPr>
            </a:pPr>
            <a:r>
              <a:rPr sz="3900" b="1">
                <a:solidFill>
                  <a:srgbClr val="173B37"/>
                </a:solidFill>
                <a:latin typeface="Manrope"/>
                <a:ea typeface="Manrope"/>
                <a:cs typeface="Manrope"/>
              </a:rPr>
              <a:t>The people behind the judgment and execution.</a:t>
            </a:r>
          </a:p>
        </p:txBody>
      </p:sp>
      <p:sp>
        <p:nvSpPr>
          <p:cNvPr id="3" name="team statement">
            <a:extLst xmlns:a="http://schemas.openxmlformats.org/drawingml/2006/main">
              <a:ext uri="{FF2B5EF4-FFF2-40B4-BE49-F238E27FC236}">
                <a16:creationId xmlns:a16="http://schemas.microsoft.com/office/drawing/2014/main" id="{6BF438E9-F5AB-449F-B98F-637C296375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809750"/>
            <a:ext cx="102870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96148"/>
          </a:bodyPr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173B37"/>
                </a:solidFill>
                <a:latin typeface="Inter"/>
                <a:ea typeface="Inter"/>
                <a:cs typeface="Inter"/>
              </a:defRPr>
            </a:pPr>
            <a:r>
              <a:rPr sz="1800" b="0">
                <a:solidFill>
                  <a:srgbClr val="173B37"/>
                </a:solidFill>
                <a:latin typeface="Inter"/>
                <a:ea typeface="Inter"/>
                <a:cs typeface="Inter"/>
              </a:rPr>
              <a:t>The company’s advantage comes from product judgment, technical delivery, and learning from real work.</a:t>
            </a:r>
          </a:p>
        </p:txBody>
      </p:sp>
      <p:sp>
        <p:nvSpPr>
          <p:cNvPr id="4" name="portrait placeholder 1">
            <a:extLst xmlns:a="http://schemas.openxmlformats.org/drawingml/2006/main">
              <a:ext uri="{FF2B5EF4-FFF2-40B4-BE49-F238E27FC236}">
                <a16:creationId xmlns:a16="http://schemas.microsoft.com/office/drawing/2014/main" id="{719DBEEB-3360-46BA-8319-D7A48B4B71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571750"/>
            <a:ext cx="1123950" cy="11239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F3FBF9"/>
          </a:solidFill>
          <a:ln xmlns:a="http://schemas.openxmlformats.org/drawingml/2006/main" w="19050">
            <a:solidFill>
              <a:srgbClr val="CFE2DF"/>
            </a:solidFill>
            <a:prstDash val="solid"/>
          </a:ln>
        </p:spPr>
      </p:sp>
      <p:sp>
        <p:nvSpPr>
          <p:cNvPr id="5" name="portrait label 1">
            <a:extLst xmlns:a="http://schemas.openxmlformats.org/drawingml/2006/main">
              <a:ext uri="{FF2B5EF4-FFF2-40B4-BE49-F238E27FC236}">
                <a16:creationId xmlns:a16="http://schemas.microsoft.com/office/drawing/2014/main" id="{DAC5C756-0A10-44FD-BBD2-62A661BBFB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" y="2981325"/>
            <a:ext cx="952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1">
                <a:solidFill>
                  <a:srgbClr val="5C7773"/>
                </a:solidFill>
                <a:latin typeface="Inter"/>
                <a:ea typeface="Inter"/>
                <a:cs typeface="Inter"/>
              </a:rPr>
              <a:t>[Portrait]</a:t>
            </a:r>
          </a:p>
        </p:txBody>
      </p:sp>
      <p:sp>
        <p:nvSpPr>
          <p:cNvPr id="6" name="team name 1">
            <a:extLst xmlns:a="http://schemas.openxmlformats.org/drawingml/2006/main">
              <a:ext uri="{FF2B5EF4-FFF2-40B4-BE49-F238E27FC236}">
                <a16:creationId xmlns:a16="http://schemas.microsoft.com/office/drawing/2014/main" id="{0657DE6F-5DEC-4252-93E9-1266888451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43350"/>
            <a:ext cx="3105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98039"/>
          </a:bodyPr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173B37"/>
                </a:solidFill>
                <a:latin typeface="Manrope"/>
                <a:ea typeface="Manrope"/>
                <a:cs typeface="Manrope"/>
              </a:defRPr>
            </a:pPr>
            <a:r>
              <a:rPr sz="2550" b="1">
                <a:solidFill>
                  <a:srgbClr val="173B37"/>
                </a:solidFill>
                <a:latin typeface="Manrope"/>
                <a:ea typeface="Manrope"/>
                <a:cs typeface="Manrope"/>
              </a:rPr>
              <a:t>[Name]</a:t>
            </a:r>
          </a:p>
        </p:txBody>
      </p:sp>
      <p:sp>
        <p:nvSpPr>
          <p:cNvPr id="7" name="team role 1">
            <a:extLst xmlns:a="http://schemas.openxmlformats.org/drawingml/2006/main">
              <a:ext uri="{FF2B5EF4-FFF2-40B4-BE49-F238E27FC236}">
                <a16:creationId xmlns:a16="http://schemas.microsoft.com/office/drawing/2014/main" id="{9F7D4237-A6F1-47D9-840B-2061C85DD4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19600"/>
            <a:ext cx="31051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1">
                <a:solidFill>
                  <a:srgbClr val="5C7773"/>
                </a:solidFill>
                <a:latin typeface="Inter"/>
                <a:ea typeface="Inter"/>
                <a:cs typeface="Inter"/>
              </a:rPr>
              <a:t>[Role]</a:t>
            </a:r>
          </a:p>
        </p:txBody>
      </p:sp>
      <p:sp>
        <p:nvSpPr>
          <p:cNvPr id="8" name="team experience 1">
            <a:extLst xmlns:a="http://schemas.openxmlformats.org/drawingml/2006/main">
              <a:ext uri="{FF2B5EF4-FFF2-40B4-BE49-F238E27FC236}">
                <a16:creationId xmlns:a16="http://schemas.microsoft.com/office/drawing/2014/main" id="{DB65BFAF-ECDD-4646-A7E6-A8A06FF708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38700"/>
            <a:ext cx="31051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0">
                <a:solidFill>
                  <a:srgbClr val="5C7773"/>
                </a:solidFill>
                <a:latin typeface="Inter"/>
                <a:ea typeface="Inter"/>
                <a:cs typeface="Inter"/>
              </a:rPr>
              <a:t>[Relevant experience]</a:t>
            </a:r>
          </a:p>
        </p:txBody>
      </p:sp>
      <p:sp>
        <p:nvSpPr>
          <p:cNvPr id="9" name="team rationale 1">
            <a:extLst xmlns:a="http://schemas.openxmlformats.org/drawingml/2006/main">
              <a:ext uri="{FF2B5EF4-FFF2-40B4-BE49-F238E27FC236}">
                <a16:creationId xmlns:a16="http://schemas.microsoft.com/office/drawing/2014/main" id="{82FF4FFB-CA57-499B-9AC2-204CDEDA7D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314950"/>
            <a:ext cx="31051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0">
                <a:solidFill>
                  <a:srgbClr val="5C7773"/>
                </a:solidFill>
                <a:latin typeface="Inter"/>
                <a:ea typeface="Inter"/>
                <a:cs typeface="Inter"/>
              </a:rPr>
              <a:t>[Why this team]</a:t>
            </a:r>
          </a:p>
        </p:txBody>
      </p:sp>
      <p:sp>
        <p:nvSpPr>
          <p:cNvPr id="10" name="portrait placeholder 2">
            <a:extLst xmlns:a="http://schemas.openxmlformats.org/drawingml/2006/main">
              <a:ext uri="{FF2B5EF4-FFF2-40B4-BE49-F238E27FC236}">
                <a16:creationId xmlns:a16="http://schemas.microsoft.com/office/drawing/2014/main" id="{390E1B78-282C-4CDE-8D31-D1901D38DB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2571750"/>
            <a:ext cx="1123950" cy="11239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F3FBF9"/>
          </a:solidFill>
          <a:ln xmlns:a="http://schemas.openxmlformats.org/drawingml/2006/main" w="19050">
            <a:solidFill>
              <a:srgbClr val="CFE2DF"/>
            </a:solidFill>
            <a:prstDash val="solid"/>
          </a:ln>
        </p:spPr>
      </p:sp>
      <p:sp>
        <p:nvSpPr>
          <p:cNvPr id="11" name="portrait label 2">
            <a:extLst xmlns:a="http://schemas.openxmlformats.org/drawingml/2006/main">
              <a:ext uri="{FF2B5EF4-FFF2-40B4-BE49-F238E27FC236}">
                <a16:creationId xmlns:a16="http://schemas.microsoft.com/office/drawing/2014/main" id="{74249D4A-C51B-40AE-8B3A-5E3D54C975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10075" y="2981325"/>
            <a:ext cx="952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1">
                <a:solidFill>
                  <a:srgbClr val="5C7773"/>
                </a:solidFill>
                <a:latin typeface="Inter"/>
                <a:ea typeface="Inter"/>
                <a:cs typeface="Inter"/>
              </a:rPr>
              <a:t>[Portrait]</a:t>
            </a:r>
          </a:p>
        </p:txBody>
      </p:sp>
      <p:sp>
        <p:nvSpPr>
          <p:cNvPr id="12" name="team name 2">
            <a:extLst xmlns:a="http://schemas.openxmlformats.org/drawingml/2006/main">
              <a:ext uri="{FF2B5EF4-FFF2-40B4-BE49-F238E27FC236}">
                <a16:creationId xmlns:a16="http://schemas.microsoft.com/office/drawing/2014/main" id="{84654CA5-C323-4B40-AE7B-EE0881A48D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3943350"/>
            <a:ext cx="3105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98039"/>
          </a:bodyPr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173B37"/>
                </a:solidFill>
                <a:latin typeface="Manrope"/>
                <a:ea typeface="Manrope"/>
                <a:cs typeface="Manrope"/>
              </a:defRPr>
            </a:pPr>
            <a:r>
              <a:rPr sz="2550" b="1">
                <a:solidFill>
                  <a:srgbClr val="173B37"/>
                </a:solidFill>
                <a:latin typeface="Manrope"/>
                <a:ea typeface="Manrope"/>
                <a:cs typeface="Manrope"/>
              </a:rPr>
              <a:t>[Name]</a:t>
            </a:r>
          </a:p>
        </p:txBody>
      </p:sp>
      <p:sp>
        <p:nvSpPr>
          <p:cNvPr id="13" name="team role 2">
            <a:extLst xmlns:a="http://schemas.openxmlformats.org/drawingml/2006/main">
              <a:ext uri="{FF2B5EF4-FFF2-40B4-BE49-F238E27FC236}">
                <a16:creationId xmlns:a16="http://schemas.microsoft.com/office/drawing/2014/main" id="{01F83085-5E81-445B-8C51-86A8A2EF81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4419600"/>
            <a:ext cx="31051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1">
                <a:solidFill>
                  <a:srgbClr val="5C7773"/>
                </a:solidFill>
                <a:latin typeface="Inter"/>
                <a:ea typeface="Inter"/>
                <a:cs typeface="Inter"/>
              </a:rPr>
              <a:t>[Role]</a:t>
            </a:r>
          </a:p>
        </p:txBody>
      </p:sp>
      <p:sp>
        <p:nvSpPr>
          <p:cNvPr id="14" name="team experience 2">
            <a:extLst xmlns:a="http://schemas.openxmlformats.org/drawingml/2006/main">
              <a:ext uri="{FF2B5EF4-FFF2-40B4-BE49-F238E27FC236}">
                <a16:creationId xmlns:a16="http://schemas.microsoft.com/office/drawing/2014/main" id="{629DCC89-9F44-4B15-8B57-27495D0678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4838700"/>
            <a:ext cx="31051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0">
                <a:solidFill>
                  <a:srgbClr val="5C7773"/>
                </a:solidFill>
                <a:latin typeface="Inter"/>
                <a:ea typeface="Inter"/>
                <a:cs typeface="Inter"/>
              </a:rPr>
              <a:t>[Relevant experience]</a:t>
            </a:r>
          </a:p>
        </p:txBody>
      </p:sp>
      <p:sp>
        <p:nvSpPr>
          <p:cNvPr id="15" name="team rationale 2">
            <a:extLst xmlns:a="http://schemas.openxmlformats.org/drawingml/2006/main">
              <a:ext uri="{FF2B5EF4-FFF2-40B4-BE49-F238E27FC236}">
                <a16:creationId xmlns:a16="http://schemas.microsoft.com/office/drawing/2014/main" id="{F99DA6B6-CEDC-44C9-BFFE-F1D234A795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5314950"/>
            <a:ext cx="31051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0">
                <a:solidFill>
                  <a:srgbClr val="5C7773"/>
                </a:solidFill>
                <a:latin typeface="Inter"/>
                <a:ea typeface="Inter"/>
                <a:cs typeface="Inter"/>
              </a:rPr>
              <a:t>[Why this team]</a:t>
            </a:r>
          </a:p>
        </p:txBody>
      </p:sp>
      <p:sp>
        <p:nvSpPr>
          <p:cNvPr id="16" name="portrait placeholder 3">
            <a:extLst xmlns:a="http://schemas.openxmlformats.org/drawingml/2006/main">
              <a:ext uri="{FF2B5EF4-FFF2-40B4-BE49-F238E27FC236}">
                <a16:creationId xmlns:a16="http://schemas.microsoft.com/office/drawing/2014/main" id="{C77C8D72-6F8D-41C8-B49E-C5CAE7A688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2571750"/>
            <a:ext cx="1123950" cy="11239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F3FBF9"/>
          </a:solidFill>
          <a:ln xmlns:a="http://schemas.openxmlformats.org/drawingml/2006/main" w="19050">
            <a:solidFill>
              <a:srgbClr val="CFE2DF"/>
            </a:solidFill>
            <a:prstDash val="solid"/>
          </a:ln>
        </p:spPr>
      </p:sp>
      <p:sp>
        <p:nvSpPr>
          <p:cNvPr id="17" name="portrait label 3">
            <a:extLst xmlns:a="http://schemas.openxmlformats.org/drawingml/2006/main">
              <a:ext uri="{FF2B5EF4-FFF2-40B4-BE49-F238E27FC236}">
                <a16:creationId xmlns:a16="http://schemas.microsoft.com/office/drawing/2014/main" id="{894329B5-982C-4F9A-B5B2-98C2AC63FF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24825" y="2981325"/>
            <a:ext cx="952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1">
                <a:solidFill>
                  <a:srgbClr val="5C7773"/>
                </a:solidFill>
                <a:latin typeface="Inter"/>
                <a:ea typeface="Inter"/>
                <a:cs typeface="Inter"/>
              </a:rPr>
              <a:t>[Portrait]</a:t>
            </a:r>
          </a:p>
        </p:txBody>
      </p:sp>
      <p:sp>
        <p:nvSpPr>
          <p:cNvPr id="18" name="team name 3">
            <a:extLst xmlns:a="http://schemas.openxmlformats.org/drawingml/2006/main">
              <a:ext uri="{FF2B5EF4-FFF2-40B4-BE49-F238E27FC236}">
                <a16:creationId xmlns:a16="http://schemas.microsoft.com/office/drawing/2014/main" id="{C1889A37-8537-4BFA-9FBD-8AEA1B4F19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943350"/>
            <a:ext cx="3105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98039"/>
          </a:bodyPr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173B37"/>
                </a:solidFill>
                <a:latin typeface="Manrope"/>
                <a:ea typeface="Manrope"/>
                <a:cs typeface="Manrope"/>
              </a:defRPr>
            </a:pPr>
            <a:r>
              <a:rPr sz="2550" b="1">
                <a:solidFill>
                  <a:srgbClr val="173B37"/>
                </a:solidFill>
                <a:latin typeface="Manrope"/>
                <a:ea typeface="Manrope"/>
                <a:cs typeface="Manrope"/>
              </a:rPr>
              <a:t>[Name]</a:t>
            </a:r>
          </a:p>
        </p:txBody>
      </p:sp>
      <p:sp>
        <p:nvSpPr>
          <p:cNvPr id="19" name="team role 3">
            <a:extLst xmlns:a="http://schemas.openxmlformats.org/drawingml/2006/main">
              <a:ext uri="{FF2B5EF4-FFF2-40B4-BE49-F238E27FC236}">
                <a16:creationId xmlns:a16="http://schemas.microsoft.com/office/drawing/2014/main" id="{EBF61955-6EC8-4279-ACE0-3AB24F6331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4419600"/>
            <a:ext cx="31051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1">
                <a:solidFill>
                  <a:srgbClr val="5C7773"/>
                </a:solidFill>
                <a:latin typeface="Inter"/>
                <a:ea typeface="Inter"/>
                <a:cs typeface="Inter"/>
              </a:rPr>
              <a:t>[Role]</a:t>
            </a:r>
          </a:p>
        </p:txBody>
      </p:sp>
      <p:sp>
        <p:nvSpPr>
          <p:cNvPr id="20" name="team experience 3">
            <a:extLst xmlns:a="http://schemas.openxmlformats.org/drawingml/2006/main">
              <a:ext uri="{FF2B5EF4-FFF2-40B4-BE49-F238E27FC236}">
                <a16:creationId xmlns:a16="http://schemas.microsoft.com/office/drawing/2014/main" id="{5317B478-5A2B-4A89-8E9A-19759AFF2B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4838700"/>
            <a:ext cx="31051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0">
                <a:solidFill>
                  <a:srgbClr val="5C7773"/>
                </a:solidFill>
                <a:latin typeface="Inter"/>
                <a:ea typeface="Inter"/>
                <a:cs typeface="Inter"/>
              </a:rPr>
              <a:t>[Relevant experience]</a:t>
            </a:r>
          </a:p>
        </p:txBody>
      </p:sp>
      <p:sp>
        <p:nvSpPr>
          <p:cNvPr id="21" name="team rationale 3">
            <a:extLst xmlns:a="http://schemas.openxmlformats.org/drawingml/2006/main">
              <a:ext uri="{FF2B5EF4-FFF2-40B4-BE49-F238E27FC236}">
                <a16:creationId xmlns:a16="http://schemas.microsoft.com/office/drawing/2014/main" id="{10CFA478-63FE-47E6-9E93-277EF29EA0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5314950"/>
            <a:ext cx="31051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0">
                <a:solidFill>
                  <a:srgbClr val="5C7773"/>
                </a:solidFill>
                <a:latin typeface="Inter"/>
                <a:ea typeface="Inter"/>
                <a:cs typeface="Inter"/>
              </a:rPr>
              <a:t>[Why this team]</a:t>
            </a:r>
          </a:p>
        </p:txBody>
      </p:sp>
      <p:sp>
        <p:nvSpPr>
          <p:cNvPr id="22" name="footer rule">
            <a:extLst xmlns:a="http://schemas.openxmlformats.org/drawingml/2006/main">
              <a:ext uri="{FF2B5EF4-FFF2-40B4-BE49-F238E27FC236}">
                <a16:creationId xmlns:a16="http://schemas.microsoft.com/office/drawing/2014/main" id="{821F2144-2EC1-45EA-99F0-65DFC4F697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FE2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footer">
            <a:extLst xmlns:a="http://schemas.openxmlformats.org/drawingml/2006/main">
              <a:ext uri="{FF2B5EF4-FFF2-40B4-BE49-F238E27FC236}">
                <a16:creationId xmlns:a16="http://schemas.microsoft.com/office/drawing/2014/main" id="{498E9E44-2B24-4031-8D7D-337C5C3D94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4095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1">
                <a:solidFill>
                  <a:srgbClr val="5C7773"/>
                </a:solidFill>
                <a:latin typeface="Inter"/>
                <a:ea typeface="Inter"/>
                <a:cs typeface="Inter"/>
              </a:rPr>
              <a:t>Merv Technologies · merv.tech</a:t>
            </a:r>
          </a:p>
        </p:txBody>
      </p:sp>
      <p:sp>
        <p:nvSpPr>
          <p:cNvPr id="24" name="slide number">
            <a:extLst xmlns:a="http://schemas.openxmlformats.org/drawingml/2006/main">
              <a:ext uri="{FF2B5EF4-FFF2-40B4-BE49-F238E27FC236}">
                <a16:creationId xmlns:a16="http://schemas.microsoft.com/office/drawing/2014/main" id="{9F2D46A0-B642-4682-90BD-D190B89ED1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10900" y="6486525"/>
            <a:ext cx="571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1">
                <a:solidFill>
                  <a:srgbClr val="5C7773"/>
                </a:solidFill>
                <a:latin typeface="Inter"/>
                <a:ea typeface="Inter"/>
                <a:cs typeface="Inter"/>
              </a:rPr>
              <a:t>07</a:t>
            </a:r>
          </a:p>
        </p:txBody>
      </p:sp>
    </p:spTree>
    <p:extLst>
      <p:ext uri="{BB962C8B-B14F-4D97-AF65-F5344CB8AC3E}">
        <p14:creationId xmlns:p14="http://schemas.microsoft.com/office/powerpoint/2010/main" val="939658452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3FBF9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11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4d76002a8ef45dc">
            <a:extLst>
              <a:ext uri="{96DAC541-7B7A-43D3-8B79-37D633B846F1}">
                <asvg:svgBlip xmlns:asvg="http://schemas.microsoft.com/office/drawing/2016/SVG/main" r:embed="R898c2648d0dc4785"/>
              </a:ext>
            </a:extLst>
          </a:blip>
          <a:stretch xmlns:a="http://schemas.openxmlformats.org/drawingml/2006/main"/>
        </p:blipFill>
        <p:spPr>
          <a:xfrm xmlns:a="http://schemas.openxmlformats.org/drawingml/2006/main">
            <a:off x="609600" y="400050"/>
            <a:ext cx="1809750" cy="457200"/>
          </a:xfrm>
          <a:prstGeom xmlns:a="http://schemas.openxmlformats.org/drawingml/2006/main" prst="rect">
            <a:avLst/>
          </a:prstGeom>
        </p:spPr>
      </p:pic>
      <p:pic>
        <p:nvPicPr>
          <p:cNvPr id="1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c648621d64646b6">
            <a:extLst>
              <a:ext uri="{96DAC541-7B7A-43D3-8B79-37D633B846F1}">
                <asvg:svgBlip xmlns:asvg="http://schemas.microsoft.com/office/drawing/2016/SVG/main" r:embed="Rba2ea96f1c6a4182"/>
              </a:ext>
            </a:extLst>
          </a:blip>
          <a:stretch xmlns:a="http://schemas.openxmlformats.org/drawingml/2006/main"/>
        </p:blipFill>
        <p:spPr>
          <a:xfrm xmlns:a="http://schemas.openxmlformats.org/drawingml/2006/main">
            <a:off x="8096250" y="876300"/>
            <a:ext cx="4095750" cy="5619750"/>
          </a:xfrm>
          <a:prstGeom xmlns:a="http://schemas.openxmlformats.org/drawingml/2006/main" prst="rect">
            <a:avLst/>
          </a:prstGeom>
        </p:spPr>
      </p:pic>
      <p:sp>
        <p:nvSpPr>
          <p:cNvPr id="3" name="closing title">
            <a:extLst xmlns:a="http://schemas.openxmlformats.org/drawingml/2006/main">
              <a:ext uri="{FF2B5EF4-FFF2-40B4-BE49-F238E27FC236}">
                <a16:creationId xmlns:a16="http://schemas.microsoft.com/office/drawing/2014/main" id="{F82D8DBE-6258-4F13-A8E4-2A1EEA420D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619250"/>
            <a:ext cx="7239000" cy="762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173B37"/>
                </a:solidFill>
                <a:latin typeface="Manrope"/>
                <a:ea typeface="Manrope"/>
                <a:cs typeface="Manrope"/>
              </a:defRPr>
            </a:pPr>
            <a:r>
              <a:rPr sz="4200" b="1">
                <a:solidFill>
                  <a:srgbClr val="173B37"/>
                </a:solidFill>
                <a:latin typeface="Manrope"/>
                <a:ea typeface="Manrope"/>
                <a:cs typeface="Manrope"/>
              </a:rPr>
              <a:t>Let’s make work simpler.</a:t>
            </a:r>
          </a:p>
        </p:txBody>
      </p:sp>
      <p:sp>
        <p:nvSpPr>
          <p:cNvPr id="4" name="closing statement">
            <a:extLst xmlns:a="http://schemas.openxmlformats.org/drawingml/2006/main">
              <a:ext uri="{FF2B5EF4-FFF2-40B4-BE49-F238E27FC236}">
                <a16:creationId xmlns:a16="http://schemas.microsoft.com/office/drawing/2014/main" id="{0DDB0D83-CF68-4245-ABED-DAD3798F80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857500"/>
            <a:ext cx="5810250" cy="838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97778"/>
          </a:bodyPr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173B37"/>
                </a:solidFill>
                <a:latin typeface="Inter"/>
                <a:ea typeface="Inter"/>
                <a:cs typeface="Inter"/>
              </a:defRPr>
            </a:pPr>
            <a:r>
              <a:rPr sz="1875" b="0">
                <a:solidFill>
                  <a:srgbClr val="173B37"/>
                </a:solidFill>
                <a:latin typeface="Inter"/>
                <a:ea typeface="Inter"/>
                <a:cs typeface="Inter"/>
              </a:rPr>
              <a:t>Merv Technologies creates focused products for real work—human in their judgment, excellent in their execution.</a:t>
            </a:r>
          </a:p>
        </p:txBody>
      </p:sp>
      <p:sp>
        <p:nvSpPr>
          <p:cNvPr id="5" name="closing request">
            <a:extLst xmlns:a="http://schemas.openxmlformats.org/drawingml/2006/main">
              <a:ext uri="{FF2B5EF4-FFF2-40B4-BE49-F238E27FC236}">
                <a16:creationId xmlns:a16="http://schemas.microsoft.com/office/drawing/2014/main" id="{C90BEF97-8928-435C-94EB-91834D5210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000500"/>
            <a:ext cx="64770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173B37"/>
                </a:solidFill>
                <a:latin typeface="Inter"/>
                <a:ea typeface="Inter"/>
                <a:cs typeface="Inter"/>
              </a:defRPr>
            </a:pPr>
            <a:r>
              <a:rPr sz="2550" b="1">
                <a:solidFill>
                  <a:srgbClr val="173B37"/>
                </a:solidFill>
                <a:latin typeface="Inter"/>
                <a:ea typeface="Inter"/>
                <a:cs typeface="Inter"/>
              </a:rPr>
              <a:t>[The decision or conversation requested]</a:t>
            </a:r>
          </a:p>
        </p:txBody>
      </p:sp>
      <p:sp>
        <p:nvSpPr>
          <p:cNvPr id="6" name="contact name">
            <a:extLst xmlns:a="http://schemas.openxmlformats.org/drawingml/2006/main">
              <a:ext uri="{FF2B5EF4-FFF2-40B4-BE49-F238E27FC236}">
                <a16:creationId xmlns:a16="http://schemas.microsoft.com/office/drawing/2014/main" id="{B317AE29-F05C-4ECA-A4AF-CDF074E0A7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991100"/>
            <a:ext cx="49530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173B37"/>
                </a:solidFill>
                <a:latin typeface="Inter"/>
                <a:ea typeface="Inter"/>
                <a:cs typeface="Inter"/>
              </a:defRPr>
            </a:pPr>
            <a:r>
              <a:rPr sz="1650" b="1">
                <a:solidFill>
                  <a:srgbClr val="173B37"/>
                </a:solidFill>
                <a:latin typeface="Inter"/>
                <a:ea typeface="Inter"/>
                <a:cs typeface="Inter"/>
              </a:rPr>
              <a:t>[Full name] · [Role]</a:t>
            </a:r>
          </a:p>
        </p:txBody>
      </p:sp>
      <p:sp>
        <p:nvSpPr>
          <p:cNvPr id="7" name="contact details">
            <a:extLst xmlns:a="http://schemas.openxmlformats.org/drawingml/2006/main">
              <a:ext uri="{FF2B5EF4-FFF2-40B4-BE49-F238E27FC236}">
                <a16:creationId xmlns:a16="http://schemas.microsoft.com/office/drawing/2014/main" id="{7F3933DD-1C1F-4DBE-9229-AB0C4B3500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391150"/>
            <a:ext cx="49530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0">
                <a:solidFill>
                  <a:srgbClr val="5C7773"/>
                </a:solidFill>
                <a:latin typeface="Inter"/>
                <a:ea typeface="Inter"/>
                <a:cs typeface="Inter"/>
              </a:rPr>
              <a:t>[Email] · [Phone, optional]</a:t>
            </a:r>
          </a:p>
        </p:txBody>
      </p:sp>
      <p:sp>
        <p:nvSpPr>
          <p:cNvPr id="8" name="footer rule">
            <a:extLst xmlns:a="http://schemas.openxmlformats.org/drawingml/2006/main">
              <a:ext uri="{FF2B5EF4-FFF2-40B4-BE49-F238E27FC236}">
                <a16:creationId xmlns:a16="http://schemas.microsoft.com/office/drawing/2014/main" id="{86F80707-2764-47E9-A71F-74CC8391AB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FE2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footer">
            <a:extLst xmlns:a="http://schemas.openxmlformats.org/drawingml/2006/main">
              <a:ext uri="{FF2B5EF4-FFF2-40B4-BE49-F238E27FC236}">
                <a16:creationId xmlns:a16="http://schemas.microsoft.com/office/drawing/2014/main" id="{08F87902-EB95-4A68-B945-C38164753C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4095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1">
                <a:solidFill>
                  <a:srgbClr val="5C7773"/>
                </a:solidFill>
                <a:latin typeface="Inter"/>
                <a:ea typeface="Inter"/>
                <a:cs typeface="Inter"/>
              </a:rPr>
              <a:t>Merv Technologies · merv.tech</a:t>
            </a:r>
          </a:p>
        </p:txBody>
      </p:sp>
      <p:sp>
        <p:nvSpPr>
          <p:cNvPr id="10" name="slide number">
            <a:extLst xmlns:a="http://schemas.openxmlformats.org/drawingml/2006/main">
              <a:ext uri="{FF2B5EF4-FFF2-40B4-BE49-F238E27FC236}">
                <a16:creationId xmlns:a16="http://schemas.microsoft.com/office/drawing/2014/main" id="{9AE82581-4BA3-440A-9BEA-3874985FF1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10900" y="6486525"/>
            <a:ext cx="571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5C7773"/>
                </a:solidFill>
                <a:latin typeface="Inter"/>
                <a:ea typeface="Inter"/>
                <a:cs typeface="Inter"/>
              </a:defRPr>
            </a:pPr>
            <a:r>
              <a:rPr sz="1650" b="1">
                <a:solidFill>
                  <a:srgbClr val="5C7773"/>
                </a:solidFill>
                <a:latin typeface="Inter"/>
                <a:ea typeface="Inter"/>
                <a:cs typeface="Inter"/>
              </a:rPr>
              <a:t>08</a:t>
            </a:r>
          </a:p>
        </p:txBody>
      </p:sp>
    </p:spTree>
    <p:extLst>
      <p:ext uri="{BB962C8B-B14F-4D97-AF65-F5344CB8AC3E}">
        <p14:creationId xmlns:p14="http://schemas.microsoft.com/office/powerpoint/2010/main" val="1209881818"/>
      </p:ext>
    </p:extLst>
  </p:cSld>
</p:sld>
</file>

<file path=ppt/theme/theme1.xml><?xml version="1.0" encoding="utf-8"?>
<a:theme xmlns:a="http://schemas.openxmlformats.org/drawingml/2006/main" name="Merv Human Systems">
  <a:themeElements>
    <a:clrScheme name="Merv Human Systems">
      <a:dk1>
        <a:srgbClr val="102F2C"/>
      </a:dk1>
      <a:lt1>
        <a:srgbClr val="FFFFFF"/>
      </a:lt1>
      <a:dk2>
        <a:srgbClr val="173B37"/>
      </a:dk2>
      <a:lt2>
        <a:srgbClr val="F3FBF9"/>
      </a:lt2>
      <a:accent1>
        <a:srgbClr val="46B9AC"/>
      </a:accent1>
      <a:accent2>
        <a:srgbClr val="5B32D6"/>
      </a:accent2>
      <a:accent3>
        <a:srgbClr val="CFE2DF"/>
      </a:accent3>
      <a:accent4>
        <a:srgbClr val="5C7773"/>
      </a:accent4>
      <a:accent5>
        <a:srgbClr val="173B37"/>
      </a:accent5>
      <a:accent6>
        <a:srgbClr val="F3FBF9"/>
      </a:accent6>
      <a:hlink>
        <a:srgbClr val="46B9AC"/>
      </a:hlink>
      <a:folHlink>
        <a:srgbClr val="5B32D6"/>
      </a:folHlink>
    </a:clrScheme>
    <a:fontScheme name="Merv">
      <a:majorFont>
        <a:latin typeface="Manrope"/>
        <a:ea typeface="Manrope"/>
        <a:cs typeface="Manrope"/>
      </a:majorFont>
      <a:minorFont>
        <a:latin typeface="Inter"/>
        <a:ea typeface="Inter"/>
        <a:cs typeface="Inter"/>
      </a:minorFont>
    </a:fontScheme>
    <a:fmtScheme name="Merv Human Systems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102F2C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102F2C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102F2C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102F2C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102F2C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102F2C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102F2C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2026-07-17T13:21:23.8590000Z</dcterms:created>
  <dcterms:modified xsi:type="dcterms:W3CDTF">2026-07-17T13:21:23.8590000Z</dcterms:modified>
</coreProperties>
</file>